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7"/>
  </p:notesMasterIdLst>
  <p:sldIdLst>
    <p:sldId id="266" r:id="rId3"/>
    <p:sldId id="258" r:id="rId4"/>
    <p:sldId id="259" r:id="rId5"/>
    <p:sldId id="260" r:id="rId6"/>
    <p:sldId id="261" r:id="rId7"/>
    <p:sldId id="263" r:id="rId8"/>
    <p:sldId id="264" r:id="rId9"/>
    <p:sldId id="270" r:id="rId10"/>
    <p:sldId id="330" r:id="rId11"/>
    <p:sldId id="334" r:id="rId12"/>
    <p:sldId id="332" r:id="rId13"/>
    <p:sldId id="333" r:id="rId14"/>
    <p:sldId id="286" r:id="rId15"/>
    <p:sldId id="267" r:id="rId16"/>
    <p:sldId id="268" r:id="rId17"/>
    <p:sldId id="269" r:id="rId18"/>
    <p:sldId id="262" r:id="rId19"/>
    <p:sldId id="307" r:id="rId20"/>
    <p:sldId id="308" r:id="rId21"/>
    <p:sldId id="309" r:id="rId22"/>
    <p:sldId id="273" r:id="rId23"/>
    <p:sldId id="274" r:id="rId24"/>
    <p:sldId id="275" r:id="rId25"/>
    <p:sldId id="276" r:id="rId26"/>
    <p:sldId id="302" r:id="rId27"/>
    <p:sldId id="287" r:id="rId28"/>
    <p:sldId id="278" r:id="rId29"/>
    <p:sldId id="277" r:id="rId30"/>
    <p:sldId id="279" r:id="rId31"/>
    <p:sldId id="280" r:id="rId32"/>
    <p:sldId id="281" r:id="rId33"/>
    <p:sldId id="310" r:id="rId34"/>
    <p:sldId id="285" r:id="rId35"/>
    <p:sldId id="315" r:id="rId36"/>
    <p:sldId id="289" r:id="rId37"/>
    <p:sldId id="283" r:id="rId38"/>
    <p:sldId id="313" r:id="rId39"/>
    <p:sldId id="288" r:id="rId40"/>
    <p:sldId id="314" r:id="rId41"/>
    <p:sldId id="290" r:id="rId42"/>
    <p:sldId id="291" r:id="rId43"/>
    <p:sldId id="292" r:id="rId44"/>
    <p:sldId id="294" r:id="rId45"/>
    <p:sldId id="296" r:id="rId46"/>
    <p:sldId id="297" r:id="rId47"/>
    <p:sldId id="311" r:id="rId48"/>
    <p:sldId id="316" r:id="rId49"/>
    <p:sldId id="299" r:id="rId50"/>
    <p:sldId id="300" r:id="rId51"/>
    <p:sldId id="301" r:id="rId52"/>
    <p:sldId id="303" r:id="rId53"/>
    <p:sldId id="295" r:id="rId54"/>
    <p:sldId id="321" r:id="rId55"/>
    <p:sldId id="304" r:id="rId56"/>
    <p:sldId id="305" r:id="rId57"/>
    <p:sldId id="317" r:id="rId58"/>
    <p:sldId id="318" r:id="rId59"/>
    <p:sldId id="349" r:id="rId60"/>
    <p:sldId id="320" r:id="rId61"/>
    <p:sldId id="325" r:id="rId62"/>
    <p:sldId id="306" r:id="rId63"/>
    <p:sldId id="312" r:id="rId64"/>
    <p:sldId id="335" r:id="rId65"/>
    <p:sldId id="336" r:id="rId66"/>
    <p:sldId id="337" r:id="rId67"/>
    <p:sldId id="338" r:id="rId68"/>
    <p:sldId id="339" r:id="rId69"/>
    <p:sldId id="340" r:id="rId70"/>
    <p:sldId id="324" r:id="rId71"/>
    <p:sldId id="326" r:id="rId72"/>
    <p:sldId id="327" r:id="rId73"/>
    <p:sldId id="328" r:id="rId74"/>
    <p:sldId id="329" r:id="rId75"/>
    <p:sldId id="319" r:id="rId76"/>
    <p:sldId id="342" r:id="rId77"/>
    <p:sldId id="323" r:id="rId78"/>
    <p:sldId id="322" r:id="rId79"/>
    <p:sldId id="341" r:id="rId80"/>
    <p:sldId id="344" r:id="rId81"/>
    <p:sldId id="345" r:id="rId82"/>
    <p:sldId id="343" r:id="rId83"/>
    <p:sldId id="346" r:id="rId84"/>
    <p:sldId id="347" r:id="rId85"/>
    <p:sldId id="348" r:id="rId8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FF13"/>
    <a:srgbClr val="FFCCFF"/>
    <a:srgbClr val="CCECFF"/>
    <a:srgbClr val="008000"/>
    <a:srgbClr val="FF6600"/>
    <a:srgbClr val="CCFF99"/>
    <a:srgbClr val="FFFFCC"/>
    <a:srgbClr val="883A3A"/>
    <a:srgbClr val="FFE4C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9" autoAdjust="0"/>
    <p:restoredTop sz="94631" autoAdjust="0"/>
  </p:normalViewPr>
  <p:slideViewPr>
    <p:cSldViewPr>
      <p:cViewPr varScale="1">
        <p:scale>
          <a:sx n="74" d="100"/>
          <a:sy n="74" d="100"/>
        </p:scale>
        <p:origin x="-6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14CAD-1D25-4C82-831D-95C9A4B496CE}" type="datetimeFigureOut">
              <a:rPr kumimoji="1" lang="ja-JP" altLang="en-US" smtClean="0"/>
              <a:t>2011/5/5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3C976-7E65-45A7-8B49-0B0D2F4A1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75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3C976-7E65-45A7-8B49-0B0D2F4A15B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4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3C976-7E65-45A7-8B49-0B0D2F4A15B7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19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3C976-7E65-45A7-8B49-0B0D2F4A15B7}" type="slidenum">
              <a:rPr kumimoji="1" lang="ja-JP" altLang="en-US" smtClean="0"/>
              <a:t>76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50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250825" y="3573463"/>
            <a:ext cx="8642350" cy="71437"/>
          </a:xfrm>
          <a:prstGeom prst="rect">
            <a:avLst/>
          </a:prstGeom>
          <a:solidFill>
            <a:srgbClr val="883A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68313" y="3429000"/>
            <a:ext cx="1366837" cy="144463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E52D7E-88B4-4559-AC77-3AA39A40AFF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38CC5-10F4-4AE1-BF17-1A6F3DE6AD3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433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DD0E9-FCA5-4D4C-B86B-6DAA6C7EC92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0227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250825" y="3573463"/>
            <a:ext cx="8642350" cy="71437"/>
          </a:xfrm>
          <a:prstGeom prst="rect">
            <a:avLst/>
          </a:prstGeom>
          <a:solidFill>
            <a:srgbClr val="883A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468313" y="3429000"/>
            <a:ext cx="1366837" cy="144463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 userDrawn="1"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F6A0103-BB45-49AA-99A6-063BA2AC171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</a:endParaRPr>
          </a:p>
        </p:txBody>
      </p:sp>
      <p:grpSp>
        <p:nvGrpSpPr>
          <p:cNvPr id="3085" name="Group 13"/>
          <p:cNvGrpSpPr>
            <a:grpSpLocks/>
          </p:cNvGrpSpPr>
          <p:nvPr userDrawn="1"/>
        </p:nvGrpSpPr>
        <p:grpSpPr bwMode="auto">
          <a:xfrm rot="-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3086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550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B5449-978C-40BC-81E7-214B1005B22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7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E2A9D-C553-4DA7-B249-24426FEDE98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10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8CC6F-4459-4A9C-A336-7424B8044C7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67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D1239-D93D-4255-A9B8-C9CDCF4A97E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72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9D80E-9DEA-450C-BD88-B760CC234FD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12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7FC93-8D17-44C4-A7E6-EA067B26953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94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1972A-6D9A-4311-AD42-7D221C7EE6D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3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CD1AC-890B-4A16-8C4D-03DE6DE848F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6172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662D0-0A2F-4E5F-980A-9DDEB53AD23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21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E81ED-2BD8-4B29-9E20-E232D1D5044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22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EA874-59F8-44A7-9839-F2019E2B55B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3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8D444-4F3A-410A-A4CA-6C9EEDFF0A3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586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EED5D-0F0D-477E-9204-6A4DC5F48F3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169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1440E-EC21-4C84-996E-C5A1D6F14D6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040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08896-1650-40F2-85EB-6CE258DE62B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954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8E044-868E-49DC-834A-8762440FF42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410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0363D-EE83-4B15-922A-47680BEFBB2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540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D2621-9044-4003-B0DD-9AE3D940969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276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341438"/>
            <a:ext cx="8642350" cy="71437"/>
          </a:xfrm>
          <a:prstGeom prst="rect">
            <a:avLst/>
          </a:prstGeom>
          <a:solidFill>
            <a:srgbClr val="883A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68313" y="1196975"/>
            <a:ext cx="1366837" cy="144463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788C45-E7C7-4064-8CE0-78ADDBDB9119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 rot="-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83A3A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83A3A"/>
        </a:buClr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83A3A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83A3A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83A3A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83A3A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83A3A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83A3A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83A3A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341438"/>
            <a:ext cx="8642350" cy="71437"/>
          </a:xfrm>
          <a:prstGeom prst="rect">
            <a:avLst/>
          </a:prstGeom>
          <a:solidFill>
            <a:srgbClr val="883A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68313" y="1196975"/>
            <a:ext cx="1366837" cy="144463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8280400" y="6453188"/>
            <a:ext cx="863600" cy="71437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C6A67F-3683-48C9-91DD-8850CC5A4A1D}" type="slidenum">
              <a:rPr lang="en-US" altLang="ja-JP" smtClean="0">
                <a:solidFill>
                  <a:srgbClr val="000000"/>
                </a:solidFill>
              </a:rPr>
              <a:pPr/>
              <a:t>‹#›</a:t>
            </a:fld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893175" y="115888"/>
            <a:ext cx="142875" cy="14446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726488" y="115888"/>
            <a:ext cx="142875" cy="14446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893175" y="280988"/>
            <a:ext cx="142875" cy="144462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mtClean="0">
              <a:solidFill>
                <a:srgbClr val="000000"/>
              </a:solidFill>
            </a:endParaRPr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 rot="-10800000">
            <a:off x="85725" y="6465888"/>
            <a:ext cx="309563" cy="309562"/>
            <a:chOff x="113" y="4020"/>
            <a:chExt cx="195" cy="195"/>
          </a:xfrm>
        </p:grpSpPr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218" y="4020"/>
              <a:ext cx="90" cy="91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113" y="4020"/>
              <a:ext cx="90" cy="91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218" y="4124"/>
              <a:ext cx="90" cy="91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3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83A3A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83A3A"/>
        </a:buClr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83A3A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83A3A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83A3A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83A3A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83A3A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83A3A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83A3A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49.png"/><Relationship Id="rId21" Type="http://schemas.openxmlformats.org/officeDocument/2006/relationships/image" Target="../media/image68.png"/><Relationship Id="rId34" Type="http://schemas.openxmlformats.org/officeDocument/2006/relationships/image" Target="../media/image81.png"/><Relationship Id="rId7" Type="http://schemas.openxmlformats.org/officeDocument/2006/relationships/image" Target="../media/image53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33" Type="http://schemas.openxmlformats.org/officeDocument/2006/relationships/image" Target="../media/image80.png"/><Relationship Id="rId38" Type="http://schemas.openxmlformats.org/officeDocument/2006/relationships/image" Target="../media/image85.png"/><Relationship Id="rId2" Type="http://schemas.openxmlformats.org/officeDocument/2006/relationships/image" Target="../media/image48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32" Type="http://schemas.openxmlformats.org/officeDocument/2006/relationships/image" Target="../media/image79.png"/><Relationship Id="rId37" Type="http://schemas.openxmlformats.org/officeDocument/2006/relationships/image" Target="../media/image84.png"/><Relationship Id="rId5" Type="http://schemas.openxmlformats.org/officeDocument/2006/relationships/image" Target="../media/image51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36" Type="http://schemas.openxmlformats.org/officeDocument/2006/relationships/image" Target="../media/image83.png"/><Relationship Id="rId10" Type="http://schemas.openxmlformats.org/officeDocument/2006/relationships/image" Target="../media/image56.png"/><Relationship Id="rId19" Type="http://schemas.openxmlformats.org/officeDocument/2006/relationships/image" Target="../media/image66.png"/><Relationship Id="rId31" Type="http://schemas.openxmlformats.org/officeDocument/2006/relationships/image" Target="../media/image78.png"/><Relationship Id="rId4" Type="http://schemas.openxmlformats.org/officeDocument/2006/relationships/image" Target="../media/image50.png"/><Relationship Id="rId9" Type="http://schemas.openxmlformats.org/officeDocument/2006/relationships/image" Target="../media/image57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openxmlformats.org/officeDocument/2006/relationships/image" Target="../media/image81.png"/><Relationship Id="rId3" Type="http://schemas.openxmlformats.org/officeDocument/2006/relationships/image" Target="../media/image87.png"/><Relationship Id="rId21" Type="http://schemas.openxmlformats.org/officeDocument/2006/relationships/image" Target="../media/image91.png"/><Relationship Id="rId7" Type="http://schemas.openxmlformats.org/officeDocument/2006/relationships/image" Target="../media/image62.png"/><Relationship Id="rId12" Type="http://schemas.openxmlformats.org/officeDocument/2006/relationships/image" Target="../media/image90.png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2" Type="http://schemas.openxmlformats.org/officeDocument/2006/relationships/image" Target="../media/image86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29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92.png"/><Relationship Id="rId5" Type="http://schemas.openxmlformats.org/officeDocument/2006/relationships/image" Target="../media/image88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89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Relationship Id="rId27" Type="http://schemas.openxmlformats.org/officeDocument/2006/relationships/image" Target="../media/image93.png"/><Relationship Id="rId30" Type="http://schemas.openxmlformats.org/officeDocument/2006/relationships/image" Target="../media/image9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17" Type="http://schemas.openxmlformats.org/officeDocument/2006/relationships/image" Target="../media/image141.png"/><Relationship Id="rId2" Type="http://schemas.openxmlformats.org/officeDocument/2006/relationships/image" Target="../media/image126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5" Type="http://schemas.openxmlformats.org/officeDocument/2006/relationships/image" Target="../media/image13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2" Type="http://schemas.openxmlformats.org/officeDocument/2006/relationships/image" Target="../media/image150.png"/><Relationship Id="rId16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グラフ探索アルゴリズム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とその応用</a:t>
            </a:r>
            <a:endParaRPr lang="en-US" altLang="ja-JP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 smtClean="0"/>
          </a:p>
          <a:p>
            <a:r>
              <a:rPr lang="en-US" altLang="ja-JP" dirty="0" smtClean="0"/>
              <a:t>2011 / 05 / 04</a:t>
            </a:r>
          </a:p>
          <a:p>
            <a:r>
              <a:rPr lang="ja-JP" altLang="en-US" dirty="0"/>
              <a:t>保坂</a:t>
            </a:r>
            <a:r>
              <a:rPr lang="ja-JP" altLang="en-US" dirty="0" smtClean="0"/>
              <a:t>和宏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984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グラフの用語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連結性</a:t>
                </a:r>
                <a:endParaRPr lang="en-US" altLang="ja-JP" dirty="0"/>
              </a:p>
              <a:p>
                <a:pPr lvl="1"/>
                <a:r>
                  <a:rPr lang="ja-JP" altLang="en-US" dirty="0"/>
                  <a:t>どの</a:t>
                </a:r>
                <a:r>
                  <a:rPr lang="en-US" altLang="ja-JP" dirty="0"/>
                  <a:t> 2 </a:t>
                </a:r>
                <a:r>
                  <a:rPr lang="ja-JP" altLang="en-US" dirty="0"/>
                  <a:t>頂点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𝑢</m:t>
                    </m:r>
                    <m:r>
                      <a:rPr lang="en-US" altLang="ja-JP" i="1">
                        <a:latin typeface="Cambria Math"/>
                      </a:rPr>
                      <m:t>,</m:t>
                    </m:r>
                    <m:r>
                      <a:rPr lang="en-US" altLang="ja-JP" i="1">
                        <a:latin typeface="Cambria Math"/>
                      </a:rPr>
                      <m:t>𝑣</m:t>
                    </m:r>
                  </m:oMath>
                </a14:m>
                <a:r>
                  <a:rPr lang="ja-JP" altLang="en-US" dirty="0"/>
                  <a:t> に対しても</a:t>
                </a:r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𝑢</m:t>
                    </m:r>
                  </m:oMath>
                </a14:m>
                <a:r>
                  <a:rPr lang="ja-JP" altLang="en-US" dirty="0"/>
                  <a:t> から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𝑣</m:t>
                    </m:r>
                  </m:oMath>
                </a14:m>
                <a:r>
                  <a:rPr lang="ja-JP" altLang="en-US" dirty="0"/>
                  <a:t> へのパスが存在するとき</a:t>
                </a:r>
                <a:r>
                  <a:rPr lang="en-US" altLang="ja-JP" dirty="0"/>
                  <a:t>, </a:t>
                </a:r>
                <a:r>
                  <a:rPr lang="ja-JP" altLang="en-US" dirty="0"/>
                  <a:t>グラフは</a:t>
                </a:r>
                <a:r>
                  <a:rPr lang="ja-JP" altLang="en-US" u="sng" dirty="0"/>
                  <a:t>連結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(connected) </a:t>
                </a:r>
                <a:r>
                  <a:rPr lang="ja-JP" altLang="en-US" dirty="0"/>
                  <a:t>であるという</a:t>
                </a:r>
                <a:endParaRPr lang="en-US" altLang="ja-JP" dirty="0"/>
              </a:p>
              <a:p>
                <a:pPr lvl="2"/>
                <a:r>
                  <a:rPr lang="ja-JP" altLang="en-US" dirty="0"/>
                  <a:t>有向グラフでは</a:t>
                </a:r>
                <a:r>
                  <a:rPr lang="ja-JP" altLang="en-US" u="sng" dirty="0"/>
                  <a:t>強連結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(strongly connected) </a:t>
                </a:r>
                <a:r>
                  <a:rPr lang="ja-JP" altLang="en-US" dirty="0"/>
                  <a:t>という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r="-1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グラフの用語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 smtClean="0"/>
                  <a:t>連結成分</a:t>
                </a:r>
                <a:endParaRPr lang="en-US" altLang="ja-JP" dirty="0" smtClean="0"/>
              </a:p>
              <a:p>
                <a:pPr lvl="1"/>
                <a:r>
                  <a:rPr kumimoji="1" lang="ja-JP" altLang="en-US" b="0" dirty="0" smtClean="0"/>
                  <a:t>「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kumimoji="1" lang="ja-JP" altLang="en-US" dirty="0" smtClean="0"/>
                  <a:t> から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kumimoji="1" lang="ja-JP" altLang="en-US" dirty="0" smtClean="0"/>
                  <a:t> へのパスも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kumimoji="1" lang="ja-JP" altLang="en-US" dirty="0" smtClean="0"/>
                  <a:t> から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kumimoji="1" lang="ja-JP" altLang="en-US" dirty="0" smtClean="0"/>
                  <a:t> へのパスも存在</a:t>
                </a:r>
                <a:r>
                  <a:rPr kumimoji="1" lang="en-US" altLang="ja-JP" dirty="0" smtClean="0"/>
                  <a:t>-</a:t>
                </a:r>
                <a:r>
                  <a:rPr kumimoji="1" lang="ja-JP" altLang="en-US" dirty="0" smtClean="0"/>
                  <a:t>する」</a:t>
                </a:r>
                <a:r>
                  <a:rPr lang="ja-JP" altLang="en-US" dirty="0" smtClean="0"/>
                  <a:t>ときに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kumimoji="1" lang="ja-JP" altLang="en-US" dirty="0" smtClean="0"/>
                  <a:t> と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kumimoji="1" lang="ja-JP" altLang="en-US" dirty="0" smtClean="0"/>
                  <a:t> が同じグループに属する</a:t>
                </a:r>
                <a:r>
                  <a:rPr kumimoji="1" lang="en-US" altLang="ja-JP" dirty="0" smtClean="0"/>
                  <a:t>, </a:t>
                </a:r>
                <a:r>
                  <a:rPr kumimoji="1" lang="ja-JP" altLang="en-US" dirty="0" smtClean="0"/>
                  <a:t>として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kumimoji="1" lang="ja-JP" altLang="en-US" dirty="0" smtClean="0"/>
                  <a:t> をグループ分けしたときの各グループを</a:t>
                </a:r>
                <a:r>
                  <a:rPr kumimoji="1" lang="ja-JP" altLang="en-US" u="sng" dirty="0" smtClean="0"/>
                  <a:t>連結成分</a:t>
                </a:r>
                <a:r>
                  <a:rPr kumimoji="1" lang="ja-JP" altLang="en-US" dirty="0" smtClean="0"/>
                  <a:t> </a:t>
                </a:r>
                <a:r>
                  <a:rPr lang="en-US" altLang="ja-JP" dirty="0" smtClean="0"/>
                  <a:t>(connected component) </a:t>
                </a:r>
                <a:r>
                  <a:rPr lang="ja-JP" altLang="en-US" dirty="0" smtClean="0"/>
                  <a:t>という</a:t>
                </a:r>
                <a:endParaRPr lang="en-US" altLang="ja-JP" dirty="0" smtClean="0"/>
              </a:p>
              <a:p>
                <a:pPr lvl="2"/>
                <a:r>
                  <a:rPr lang="ja-JP" altLang="en-US" dirty="0"/>
                  <a:t>有向</a:t>
                </a:r>
                <a:r>
                  <a:rPr lang="ja-JP" altLang="en-US" dirty="0" smtClean="0"/>
                  <a:t>グラフ</a:t>
                </a:r>
                <a:r>
                  <a:rPr lang="ja-JP" altLang="en-US" dirty="0"/>
                  <a:t>で</a:t>
                </a:r>
                <a:r>
                  <a:rPr lang="ja-JP" altLang="en-US" dirty="0" smtClean="0"/>
                  <a:t>は</a:t>
                </a:r>
                <a:r>
                  <a:rPr lang="ja-JP" altLang="en-US" u="sng" dirty="0" smtClean="0"/>
                  <a:t>強連結成分</a:t>
                </a:r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(strongly connected component) </a:t>
                </a:r>
                <a:r>
                  <a:rPr lang="ja-JP" altLang="en-US" dirty="0" smtClean="0"/>
                  <a:t>という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r="-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円/楕円 3"/>
          <p:cNvSpPr/>
          <p:nvPr/>
        </p:nvSpPr>
        <p:spPr>
          <a:xfrm>
            <a:off x="5220072" y="5119185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674661" y="592172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347710" y="521835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893021" y="5479185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711783" y="576594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7048039" y="583590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668344" y="5143795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>
            <a:stCxn id="6" idx="5"/>
            <a:endCxn id="5" idx="1"/>
          </p:cNvCxnSpPr>
          <p:nvPr/>
        </p:nvCxnSpPr>
        <p:spPr>
          <a:xfrm>
            <a:off x="3654989" y="5525631"/>
            <a:ext cx="72393" cy="44881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6" idx="6"/>
            <a:endCxn id="4" idx="2"/>
          </p:cNvCxnSpPr>
          <p:nvPr/>
        </p:nvCxnSpPr>
        <p:spPr>
          <a:xfrm flipV="1">
            <a:off x="3707710" y="5299185"/>
            <a:ext cx="1512362" cy="9916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4" idx="3"/>
            <a:endCxn id="5" idx="7"/>
          </p:cNvCxnSpPr>
          <p:nvPr/>
        </p:nvCxnSpPr>
        <p:spPr>
          <a:xfrm flipH="1">
            <a:off x="3981940" y="5426464"/>
            <a:ext cx="1290853" cy="547978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5" idx="6"/>
            <a:endCxn id="7" idx="3"/>
          </p:cNvCxnSpPr>
          <p:nvPr/>
        </p:nvCxnSpPr>
        <p:spPr>
          <a:xfrm flipV="1">
            <a:off x="4034661" y="5786464"/>
            <a:ext cx="1911081" cy="31525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10" idx="3"/>
            <a:endCxn id="9" idx="7"/>
          </p:cNvCxnSpPr>
          <p:nvPr/>
        </p:nvCxnSpPr>
        <p:spPr>
          <a:xfrm flipH="1">
            <a:off x="7355318" y="5451074"/>
            <a:ext cx="365747" cy="437555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/楕円 29"/>
          <p:cNvSpPr/>
          <p:nvPr/>
        </p:nvSpPr>
        <p:spPr>
          <a:xfrm>
            <a:off x="1351743" y="5578352"/>
            <a:ext cx="1063383" cy="6867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2584781" y="4869478"/>
            <a:ext cx="4085169" cy="17611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6907602" y="4797152"/>
            <a:ext cx="1480822" cy="18334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74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グラフの用語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木</a:t>
                </a:r>
                <a:endParaRPr kumimoji="1" lang="en-US" altLang="ja-JP" dirty="0" smtClean="0"/>
              </a:p>
              <a:p>
                <a:pPr lvl="1"/>
                <a:r>
                  <a:rPr lang="ja-JP" altLang="en-US" u="sng" dirty="0" smtClean="0"/>
                  <a:t>木</a:t>
                </a:r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(tree)</a:t>
                </a:r>
                <a:r>
                  <a:rPr lang="ja-JP" altLang="en-US" dirty="0" smtClean="0"/>
                  <a:t> ： 連結でサイクルがないグラフ</a:t>
                </a:r>
                <a:endParaRPr lang="en-US" altLang="ja-JP" dirty="0" smtClean="0"/>
              </a:p>
              <a:p>
                <a:pPr lvl="2"/>
                <a:r>
                  <a:rPr lang="en-US" altLang="ja-JP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en-US" dirty="0" smtClean="0"/>
                  <a:t> 頂点の木は辺の数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𝑚</m:t>
                    </m:r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r>
                      <a:rPr lang="en-US" altLang="ja-JP" b="0" i="1" smtClean="0">
                        <a:latin typeface="Cambria Math"/>
                      </a:rPr>
                      <m:t>𝑛</m:t>
                    </m:r>
                    <m:r>
                      <a:rPr lang="en-US" altLang="ja-JP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kumimoji="1" lang="ja-JP" altLang="en-US" u="sng" dirty="0" smtClean="0"/>
                  <a:t>森</a:t>
                </a:r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(forest) </a:t>
                </a:r>
                <a:r>
                  <a:rPr kumimoji="1" lang="ja-JP" altLang="en-US" dirty="0" smtClean="0"/>
                  <a:t>： サイクルがないグラフ</a:t>
                </a:r>
                <a:endParaRPr kumimoji="1" lang="en-US" altLang="ja-JP" dirty="0" smtClean="0"/>
              </a:p>
              <a:p>
                <a:pPr lvl="1"/>
                <a:r>
                  <a:rPr lang="ja-JP" altLang="en-US" dirty="0" smtClean="0"/>
                  <a:t>ある頂点を</a:t>
                </a:r>
                <a:r>
                  <a:rPr lang="ja-JP" altLang="en-US" u="sng" dirty="0" smtClean="0"/>
                  <a:t>根</a:t>
                </a:r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(root) </a:t>
                </a:r>
                <a:r>
                  <a:rPr lang="ja-JP" altLang="en-US" dirty="0" smtClean="0"/>
                  <a:t>として考える</a:t>
                </a:r>
                <a:r>
                  <a:rPr lang="ja-JP" altLang="en-US" dirty="0"/>
                  <a:t>こと</a:t>
                </a:r>
                <a:r>
                  <a:rPr lang="ja-JP" altLang="en-US" dirty="0" smtClean="0"/>
                  <a:t>がある</a:t>
                </a:r>
                <a:endParaRPr lang="en-US" altLang="ja-JP" dirty="0"/>
              </a:p>
              <a:p>
                <a:pPr lvl="2"/>
                <a:r>
                  <a:rPr kumimoji="1" lang="ja-JP" altLang="en-US" dirty="0" smtClean="0"/>
                  <a:t>有</a:t>
                </a:r>
                <a:r>
                  <a:rPr kumimoji="1" lang="ja-JP" altLang="en-US" dirty="0"/>
                  <a:t>向</a:t>
                </a:r>
                <a:r>
                  <a:rPr kumimoji="1" lang="ja-JP" altLang="en-US" dirty="0" smtClean="0"/>
                  <a:t>木 ： 辺の向きが根から葉の方向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円/楕円 3"/>
          <p:cNvSpPr/>
          <p:nvPr/>
        </p:nvSpPr>
        <p:spPr>
          <a:xfrm>
            <a:off x="3070267" y="457999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4500155" y="539352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1834428" y="526624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514246" y="5933522"/>
            <a:ext cx="360000" cy="360000"/>
          </a:xfrm>
          <a:prstGeom prst="ellipse">
            <a:avLst/>
          </a:prstGeom>
          <a:solidFill>
            <a:srgbClr val="39FF1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>
            <a:stCxn id="6" idx="3"/>
            <a:endCxn id="35" idx="0"/>
          </p:cNvCxnSpPr>
          <p:nvPr/>
        </p:nvCxnSpPr>
        <p:spPr>
          <a:xfrm flipH="1">
            <a:off x="1512511" y="5573522"/>
            <a:ext cx="374638" cy="44088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stCxn id="6" idx="7"/>
            <a:endCxn id="4" idx="3"/>
          </p:cNvCxnSpPr>
          <p:nvPr/>
        </p:nvCxnSpPr>
        <p:spPr>
          <a:xfrm flipV="1">
            <a:off x="2141707" y="4887276"/>
            <a:ext cx="981281" cy="431688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4" idx="5"/>
            <a:endCxn id="5" idx="1"/>
          </p:cNvCxnSpPr>
          <p:nvPr/>
        </p:nvCxnSpPr>
        <p:spPr>
          <a:xfrm>
            <a:off x="3377546" y="4887276"/>
            <a:ext cx="1175330" cy="55896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5" idx="6"/>
            <a:endCxn id="7" idx="1"/>
          </p:cNvCxnSpPr>
          <p:nvPr/>
        </p:nvCxnSpPr>
        <p:spPr>
          <a:xfrm>
            <a:off x="4860155" y="5573522"/>
            <a:ext cx="706812" cy="41272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1332511" y="6014408"/>
            <a:ext cx="360000" cy="360000"/>
          </a:xfrm>
          <a:prstGeom prst="ellipse">
            <a:avLst/>
          </a:prstGeom>
          <a:solidFill>
            <a:srgbClr val="39FF1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2253270" y="6023367"/>
            <a:ext cx="360000" cy="360000"/>
          </a:xfrm>
          <a:prstGeom prst="ellipse">
            <a:avLst/>
          </a:prstGeom>
          <a:solidFill>
            <a:srgbClr val="39FF1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>
            <a:stCxn id="6" idx="5"/>
            <a:endCxn id="51" idx="0"/>
          </p:cNvCxnSpPr>
          <p:nvPr/>
        </p:nvCxnSpPr>
        <p:spPr>
          <a:xfrm>
            <a:off x="2141707" y="5573522"/>
            <a:ext cx="291563" cy="449845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円/楕円 54"/>
          <p:cNvSpPr/>
          <p:nvPr/>
        </p:nvSpPr>
        <p:spPr>
          <a:xfrm>
            <a:off x="4026756" y="5753522"/>
            <a:ext cx="360000" cy="3600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3605211" y="6190023"/>
            <a:ext cx="360000" cy="360000"/>
          </a:xfrm>
          <a:prstGeom prst="ellipse">
            <a:avLst/>
          </a:prstGeom>
          <a:solidFill>
            <a:srgbClr val="39FF1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3069332" y="5618444"/>
            <a:ext cx="360000" cy="360000"/>
          </a:xfrm>
          <a:prstGeom prst="ellipse">
            <a:avLst/>
          </a:prstGeom>
          <a:solidFill>
            <a:srgbClr val="39FF1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3" name="直線コネクタ 62"/>
          <p:cNvCxnSpPr>
            <a:stCxn id="5" idx="3"/>
            <a:endCxn id="55" idx="7"/>
          </p:cNvCxnSpPr>
          <p:nvPr/>
        </p:nvCxnSpPr>
        <p:spPr>
          <a:xfrm flipH="1">
            <a:off x="4334035" y="5700801"/>
            <a:ext cx="218841" cy="10544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55" idx="3"/>
            <a:endCxn id="56" idx="7"/>
          </p:cNvCxnSpPr>
          <p:nvPr/>
        </p:nvCxnSpPr>
        <p:spPr>
          <a:xfrm flipH="1">
            <a:off x="3912490" y="6060801"/>
            <a:ext cx="166987" cy="181943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stCxn id="4" idx="4"/>
            <a:endCxn id="58" idx="0"/>
          </p:cNvCxnSpPr>
          <p:nvPr/>
        </p:nvCxnSpPr>
        <p:spPr>
          <a:xfrm flipH="1">
            <a:off x="3249332" y="4939997"/>
            <a:ext cx="935" cy="67844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円/楕円 71"/>
          <p:cNvSpPr/>
          <p:nvPr/>
        </p:nvSpPr>
        <p:spPr>
          <a:xfrm>
            <a:off x="4388806" y="6300979"/>
            <a:ext cx="360000" cy="360000"/>
          </a:xfrm>
          <a:prstGeom prst="ellipse">
            <a:avLst/>
          </a:prstGeom>
          <a:solidFill>
            <a:srgbClr val="39FF13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74" name="直線コネクタ 73"/>
          <p:cNvCxnSpPr>
            <a:stCxn id="55" idx="5"/>
            <a:endCxn id="72" idx="1"/>
          </p:cNvCxnSpPr>
          <p:nvPr/>
        </p:nvCxnSpPr>
        <p:spPr>
          <a:xfrm>
            <a:off x="4334035" y="6060801"/>
            <a:ext cx="107492" cy="29289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4031905" y="5690107"/>
                <a:ext cx="448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40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𝑎</m:t>
                      </m:r>
                    </m:oMath>
                  </m:oMathPara>
                </a14:m>
                <a:endParaRPr kumimoji="1" lang="ja-JP" altLang="en-US" sz="24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05" y="5690107"/>
                <a:ext cx="448649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4441527" y="5353816"/>
                <a:ext cx="554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𝑏</m:t>
                      </m:r>
                    </m:oMath>
                  </m:oMathPara>
                </a14:m>
                <a:endParaRPr kumimoji="1" lang="ja-JP" altLang="en-US" sz="24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527" y="5353816"/>
                <a:ext cx="55441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3525058" y="6124867"/>
                <a:ext cx="554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𝑐</m:t>
                      </m:r>
                    </m:oMath>
                  </m:oMathPara>
                </a14:m>
                <a:endParaRPr kumimoji="1" lang="ja-JP" altLang="en-US" sz="24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58" y="6124867"/>
                <a:ext cx="554419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4305736" y="6242744"/>
                <a:ext cx="554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24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𝑑</m:t>
                      </m:r>
                    </m:oMath>
                  </m:oMathPara>
                </a14:m>
                <a:endParaRPr kumimoji="1" lang="ja-JP" altLang="en-US" sz="24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736" y="6242744"/>
                <a:ext cx="55441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直線矢印コネクタ 84"/>
          <p:cNvCxnSpPr/>
          <p:nvPr/>
        </p:nvCxnSpPr>
        <p:spPr>
          <a:xfrm flipH="1" flipV="1">
            <a:off x="3785212" y="4759997"/>
            <a:ext cx="783594" cy="5083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/>
          <p:cNvSpPr txBox="1"/>
          <p:nvPr/>
        </p:nvSpPr>
        <p:spPr>
          <a:xfrm>
            <a:off x="4443455" y="4579995"/>
            <a:ext cx="53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根</a:t>
            </a:r>
          </a:p>
        </p:txBody>
      </p:sp>
      <p:cxnSp>
        <p:nvCxnSpPr>
          <p:cNvPr id="89" name="直線矢印コネクタ 88"/>
          <p:cNvCxnSpPr/>
          <p:nvPr/>
        </p:nvCxnSpPr>
        <p:spPr>
          <a:xfrm flipH="1" flipV="1">
            <a:off x="6012160" y="6242745"/>
            <a:ext cx="648072" cy="10161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/>
          <p:cNvSpPr txBox="1"/>
          <p:nvPr/>
        </p:nvSpPr>
        <p:spPr>
          <a:xfrm>
            <a:off x="6554032" y="6113522"/>
            <a:ext cx="53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kern="0" dirty="0">
                <a:solidFill>
                  <a:srgbClr val="000000"/>
                </a:solidFill>
                <a:latin typeface="Arial"/>
                <a:ea typeface="ＭＳ Ｐゴシック"/>
              </a:rPr>
              <a:t>葉</a:t>
            </a:r>
            <a:endParaRPr kumimoji="1" lang="ja-JP" altLang="en-US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/>
              <p:cNvSpPr txBox="1"/>
              <p:nvPr/>
            </p:nvSpPr>
            <p:spPr>
              <a:xfrm>
                <a:off x="6534006" y="4859093"/>
                <a:ext cx="21944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kern="0" smtClean="0">
                        <a:solidFill>
                          <a:srgbClr val="000000"/>
                        </a:solidFill>
                        <a:latin typeface="Cambria Math"/>
                        <a:ea typeface="ＭＳ Ｐゴシック"/>
                      </a:rPr>
                      <m:t>𝑏</m:t>
                    </m:r>
                  </m:oMath>
                </a14:m>
                <a:r>
                  <a:rPr kumimoji="1" lang="ja-JP" altLang="en-US" sz="24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： </a:t>
                </a:r>
                <a14:m>
                  <m:oMath xmlns:m="http://schemas.openxmlformats.org/officeDocument/2006/math">
                    <m:r>
                      <a:rPr kumimoji="1" lang="en-US" altLang="ja-JP" sz="2400" b="0" i="1" kern="0" smtClean="0">
                        <a:solidFill>
                          <a:srgbClr val="000000"/>
                        </a:solidFill>
                        <a:latin typeface="Cambria Math"/>
                        <a:ea typeface="ＭＳ Ｐゴシック"/>
                      </a:rPr>
                      <m:t>𝑎</m:t>
                    </m:r>
                  </m:oMath>
                </a14:m>
                <a:r>
                  <a:rPr kumimoji="1" lang="ja-JP" altLang="en-US" sz="24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の親</a:t>
                </a:r>
                <a:endParaRPr kumimoji="1" lang="en-US" altLang="ja-JP" sz="24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sz="2400" b="0" i="1" kern="0" smtClean="0">
                        <a:solidFill>
                          <a:srgbClr val="000000"/>
                        </a:solidFill>
                        <a:latin typeface="Cambria Math"/>
                        <a:ea typeface="ＭＳ Ｐゴシック"/>
                      </a:rPr>
                      <m:t>𝑐</m:t>
                    </m:r>
                    <m:r>
                      <a:rPr kumimoji="1" lang="en-US" altLang="ja-JP" sz="2400" b="0" i="1" kern="0" smtClean="0">
                        <a:solidFill>
                          <a:srgbClr val="000000"/>
                        </a:solidFill>
                        <a:latin typeface="Cambria Math"/>
                        <a:ea typeface="ＭＳ Ｐゴシック"/>
                      </a:rPr>
                      <m:t>, </m:t>
                    </m:r>
                    <m:r>
                      <a:rPr kumimoji="1" lang="en-US" altLang="ja-JP" sz="2400" b="0" i="1" kern="0" smtClean="0">
                        <a:solidFill>
                          <a:srgbClr val="000000"/>
                        </a:solidFill>
                        <a:latin typeface="Cambria Math"/>
                        <a:ea typeface="ＭＳ Ｐゴシック"/>
                      </a:rPr>
                      <m:t>𝑑</m:t>
                    </m:r>
                  </m:oMath>
                </a14:m>
                <a:r>
                  <a:rPr kumimoji="1" lang="ja-JP" altLang="en-US" sz="24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： </a:t>
                </a:r>
                <a14:m>
                  <m:oMath xmlns:m="http://schemas.openxmlformats.org/officeDocument/2006/math">
                    <m:r>
                      <a:rPr kumimoji="1" lang="en-US" altLang="ja-JP" sz="2400" b="0" i="1" kern="0" smtClean="0">
                        <a:solidFill>
                          <a:srgbClr val="000000"/>
                        </a:solidFill>
                        <a:latin typeface="Cambria Math"/>
                        <a:ea typeface="ＭＳ Ｐゴシック"/>
                      </a:rPr>
                      <m:t>𝑎</m:t>
                    </m:r>
                  </m:oMath>
                </a14:m>
                <a:r>
                  <a:rPr kumimoji="1" lang="ja-JP" altLang="en-US" sz="24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の</a:t>
                </a:r>
                <a:r>
                  <a:rPr lang="ja-JP" altLang="en-US" sz="2400" kern="0" dirty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子</a:t>
                </a:r>
                <a:endParaRPr kumimoji="1" lang="ja-JP" altLang="en-US" sz="24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94" name="テキスト ボックス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006" y="4859093"/>
                <a:ext cx="2194432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833" t="-8088" b="-139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グラフ</a:t>
            </a:r>
            <a:r>
              <a:rPr lang="ja-JP" altLang="en-US" dirty="0" smtClean="0"/>
              <a:t>の</a:t>
            </a:r>
            <a:r>
              <a:rPr lang="ja-JP" altLang="en-US" dirty="0"/>
              <a:t>扱い方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06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グラフの扱い方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隣接行列</a:t>
                </a:r>
                <a:endParaRPr kumimoji="1" lang="en-US" altLang="ja-JP" dirty="0" smtClean="0"/>
              </a:p>
              <a:p>
                <a:pPr lvl="1"/>
                <a:r>
                  <a:rPr lang="ja-JP" altLang="en-US" dirty="0" smtClean="0"/>
                  <a:t>実装が単純</a:t>
                </a:r>
                <a:endParaRPr lang="en-US" altLang="ja-JP" dirty="0" smtClean="0"/>
              </a:p>
              <a:p>
                <a:pPr lvl="1"/>
                <a:r>
                  <a:rPr kumimoji="1" lang="ja-JP" altLang="en-US" dirty="0" smtClean="0"/>
                  <a:t>頂点の </a:t>
                </a:r>
                <a:r>
                  <a:rPr kumimoji="1" lang="en-US" altLang="ja-JP" dirty="0" smtClean="0"/>
                  <a:t>2 </a:t>
                </a:r>
                <a:r>
                  <a:rPr kumimoji="1" lang="ja-JP" altLang="en-US" dirty="0" smtClean="0"/>
                  <a:t>つ組で辺を管理したいとき楽</a:t>
                </a:r>
                <a:endParaRPr kumimoji="1" lang="en-US" altLang="ja-JP" dirty="0" smtClean="0"/>
              </a:p>
              <a:p>
                <a:r>
                  <a:rPr lang="ja-JP" altLang="en-US" dirty="0" smtClean="0"/>
                  <a:t>隣接リスト</a:t>
                </a:r>
                <a:endParaRPr lang="en-US" altLang="ja-JP" dirty="0" smtClean="0"/>
              </a:p>
              <a:p>
                <a:pPr lvl="1"/>
                <a:r>
                  <a:rPr kumimoji="1" lang="ja-JP" altLang="en-US" dirty="0"/>
                  <a:t>疎グラフ</a:t>
                </a:r>
                <a:r>
                  <a:rPr kumimoji="1" lang="ja-JP" altLang="en-US" dirty="0" smtClean="0"/>
                  <a:t>に対して高速・省メモリ</a:t>
                </a:r>
                <a:endParaRPr kumimoji="1" lang="en-US" altLang="ja-JP" dirty="0" smtClean="0"/>
              </a:p>
              <a:p>
                <a:pPr lvl="2"/>
                <a:r>
                  <a:rPr lang="ja-JP" altLang="en-US" dirty="0"/>
                  <a:t>疎</a:t>
                </a:r>
                <a:r>
                  <a:rPr lang="ja-JP" altLang="en-US" dirty="0" smtClean="0"/>
                  <a:t>グラフ </a:t>
                </a:r>
                <a:r>
                  <a:rPr lang="en-US" altLang="ja-JP" dirty="0" smtClean="0"/>
                  <a:t>…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𝑚</m:t>
                    </m:r>
                    <m:r>
                      <a:rPr lang="en-US" altLang="ja-JP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/>
                      </a:rPr>
                      <m:t>O</m:t>
                    </m:r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latin typeface="Cambria Math"/>
                      </a:rPr>
                      <m:t>𝑛</m:t>
                    </m:r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くらい</a:t>
                </a:r>
                <a:endParaRPr lang="en-US" altLang="ja-JP" dirty="0" smtClean="0"/>
              </a:p>
              <a:p>
                <a:pPr lvl="2"/>
                <a:r>
                  <a:rPr lang="ja-JP" altLang="en-US" dirty="0" smtClean="0"/>
                  <a:t>密</a:t>
                </a:r>
                <a:r>
                  <a:rPr kumimoji="1" lang="ja-JP" altLang="en-US" dirty="0" smtClean="0"/>
                  <a:t>グラフ </a:t>
                </a:r>
                <a:r>
                  <a:rPr kumimoji="1" lang="en-US" altLang="ja-JP" dirty="0" smtClean="0"/>
                  <a:t>…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𝑚</m:t>
                    </m:r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くらい</a:t>
                </a:r>
                <a:endParaRPr kumimoji="1" lang="en-US" altLang="ja-JP" dirty="0" smtClean="0"/>
              </a:p>
              <a:p>
                <a:pPr lvl="1"/>
                <a:r>
                  <a:rPr lang="ja-JP" altLang="en-US" dirty="0" smtClean="0"/>
                  <a:t>辺</a:t>
                </a:r>
                <a:r>
                  <a:rPr lang="ja-JP" altLang="en-US" dirty="0"/>
                  <a:t>に</a:t>
                </a:r>
                <a:r>
                  <a:rPr lang="ja-JP" altLang="en-US" dirty="0" smtClean="0"/>
                  <a:t>番号をつけて管理したいとき楽</a:t>
                </a:r>
                <a:endParaRPr lang="en-US" altLang="ja-JP" dirty="0" smtClean="0"/>
              </a:p>
              <a:p>
                <a:r>
                  <a:rPr lang="ja-JP" altLang="en-US" dirty="0" smtClean="0"/>
                  <a:t>グラフを陽に</a:t>
                </a:r>
                <a:r>
                  <a:rPr lang="ja-JP" altLang="en-US" dirty="0"/>
                  <a:t>持たない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b="-72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4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隣接行列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2 </a:t>
                </a:r>
                <a:r>
                  <a:rPr kumimoji="1" lang="ja-JP" altLang="en-US" dirty="0" smtClean="0"/>
                  <a:t>次元配列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𝑀𝐴𝑋</m:t>
                        </m:r>
                        <m:r>
                          <m:rPr>
                            <m:lit/>
                          </m:rPr>
                          <a:rPr kumimoji="1" lang="en-US" altLang="ja-JP" b="0" i="1" smtClean="0">
                            <a:latin typeface="Cambria Math"/>
                          </a:rPr>
                          <m:t>_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𝑁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𝑀𝐴𝑋</m:t>
                        </m:r>
                        <m:r>
                          <m:rPr>
                            <m:lit/>
                          </m:rPr>
                          <a:rPr lang="en-US" altLang="ja-JP" b="0" i="1" smtClean="0">
                            <a:latin typeface="Cambria Math"/>
                          </a:rPr>
                          <m:t>_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kumimoji="1" lang="ja-JP" altLang="en-US" dirty="0" smtClean="0"/>
                  <a:t> を確保</a:t>
                </a:r>
                <a:endParaRPr lang="en-US" altLang="ja-JP" dirty="0"/>
              </a:p>
              <a:p>
                <a:r>
                  <a:rPr kumimoji="1" lang="ja-JP" altLang="en-US" dirty="0" smtClean="0"/>
                  <a:t>辺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𝑢𝑣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lang="ja-JP" altLang="en-US" dirty="0" smtClean="0"/>
                  <a:t>に対して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𝑢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ja-JP" altLang="en-US" dirty="0" smtClean="0"/>
                  <a:t> を更新</a:t>
                </a:r>
                <a:endParaRPr lang="en-US" altLang="ja-JP" dirty="0" smtClean="0"/>
              </a:p>
              <a:p>
                <a:pPr lvl="1"/>
                <a:r>
                  <a:rPr kumimoji="1" lang="ja-JP" altLang="en-US" dirty="0"/>
                  <a:t>無向</a:t>
                </a:r>
                <a:r>
                  <a:rPr kumimoji="1" lang="ja-JP" altLang="en-US" dirty="0" smtClean="0"/>
                  <a:t>グラフなら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𝑣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kumimoji="1" lang="ja-JP" altLang="en-US" dirty="0" smtClean="0"/>
                  <a:t> も同じ値に</a:t>
                </a:r>
                <a:endParaRPr lang="en-US" altLang="ja-JP" dirty="0"/>
              </a:p>
              <a:p>
                <a:r>
                  <a:rPr lang="ja-JP" altLang="en-US" dirty="0"/>
                  <a:t>代入</a:t>
                </a:r>
                <a:r>
                  <a:rPr lang="ja-JP" altLang="en-US" dirty="0" smtClean="0"/>
                  <a:t>する値 </a:t>
                </a:r>
                <a:r>
                  <a:rPr lang="en-US" altLang="ja-JP" dirty="0" smtClean="0"/>
                  <a:t>(</a:t>
                </a:r>
                <a:r>
                  <a:rPr lang="ja-JP" altLang="en-US" dirty="0" smtClean="0"/>
                  <a:t>例</a:t>
                </a:r>
                <a:r>
                  <a:rPr lang="en-US" altLang="ja-JP" dirty="0" smtClean="0"/>
                  <a:t>)</a:t>
                </a:r>
              </a:p>
              <a:p>
                <a:pPr lvl="1"/>
                <a:r>
                  <a:rPr kumimoji="1" lang="ja-JP" altLang="en-US" dirty="0" smtClean="0"/>
                  <a:t>重みなし ：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𝑢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kumimoji="1" lang="en-US" altLang="ja-JP" dirty="0" smtClean="0"/>
                  <a:t>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  (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𝑢𝑣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∈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𝐸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)</m:t>
                          </m:r>
                        </m:e>
                      </m:mr>
                      <m:m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0  (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𝑢𝑣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∉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𝐸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)</m:t>
                          </m:r>
                        </m:e>
                      </m:mr>
                    </m:m>
                  </m:oMath>
                </a14:m>
                <a:endParaRPr kumimoji="1" lang="en-US" altLang="ja-JP" dirty="0" smtClean="0"/>
              </a:p>
              <a:p>
                <a:pPr lvl="1"/>
                <a:r>
                  <a:rPr kumimoji="1" lang="ja-JP" altLang="en-US" dirty="0" smtClean="0"/>
                  <a:t>重みつき ：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𝑔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𝑢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kumimoji="1" lang="en-US" altLang="ja-JP" dirty="0" smtClean="0"/>
                  <a:t>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kumimoji="1" lang="en-US" altLang="ja-JP" b="0" i="1" smtClean="0">
                              <a:latin typeface="Cambria Math"/>
                            </a:rPr>
                            <m:t>0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           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kumimoji="1" lang="en-US" altLang="ja-JP" b="0" i="1" smtClean="0">
                              <a:latin typeface="Cambria Math"/>
                            </a:rPr>
                            <m:t> 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  </m:t>
                          </m:r>
                        </m:e>
                      </m:mr>
                      <m:m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𝑢𝑣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/>
                            </a:rPr>
                            <m:t>  (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𝑢𝑣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∈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𝐸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)</m:t>
                          </m:r>
                        </m:e>
                      </m:mr>
                      <m:m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∞          (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𝑢𝑣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∉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𝐸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)</m:t>
                          </m:r>
                        </m:e>
                      </m:mr>
                    </m:m>
                  </m:oMath>
                </a14:m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b="-47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左中かっこ 3"/>
          <p:cNvSpPr/>
          <p:nvPr/>
        </p:nvSpPr>
        <p:spPr>
          <a:xfrm>
            <a:off x="4572000" y="3933056"/>
            <a:ext cx="360040" cy="932495"/>
          </a:xfrm>
          <a:prstGeom prst="leftBrac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左中かっこ 5"/>
          <p:cNvSpPr/>
          <p:nvPr/>
        </p:nvSpPr>
        <p:spPr>
          <a:xfrm>
            <a:off x="4577198" y="5085184"/>
            <a:ext cx="360040" cy="1296144"/>
          </a:xfrm>
          <a:prstGeom prst="leftBrac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5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隣接リスト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各頂点</a:t>
            </a:r>
            <a:r>
              <a:rPr lang="ja-JP" altLang="en-US" dirty="0" smtClean="0"/>
              <a:t>に対し</a:t>
            </a:r>
            <a:r>
              <a:rPr lang="en-US" altLang="ja-JP" dirty="0" smtClean="0"/>
              <a:t>, </a:t>
            </a:r>
            <a:r>
              <a:rPr lang="ja-JP" altLang="en-US" dirty="0" smtClean="0"/>
              <a:t>その点に接続している辺のリストを管理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有向グラフであれば「その点を始点とする辺」</a:t>
            </a:r>
            <a:endParaRPr lang="en-US" altLang="ja-JP" dirty="0"/>
          </a:p>
          <a:p>
            <a:r>
              <a:rPr kumimoji="1" lang="ja-JP" altLang="en-US" dirty="0" smtClean="0"/>
              <a:t>実装方法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STL </a:t>
            </a:r>
            <a:r>
              <a:rPr lang="ja-JP" altLang="en-US" dirty="0" smtClean="0"/>
              <a:t>の </a:t>
            </a:r>
            <a:r>
              <a:rPr lang="en-US" altLang="ja-JP" dirty="0" smtClean="0"/>
              <a:t>vector </a:t>
            </a:r>
            <a:r>
              <a:rPr lang="ja-JP" altLang="en-US" dirty="0" smtClean="0"/>
              <a:t>を使う </a:t>
            </a:r>
            <a:r>
              <a:rPr lang="en-US" altLang="ja-JP" dirty="0" smtClean="0"/>
              <a:t>(C++)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ポインタを使う</a:t>
            </a:r>
            <a:endParaRPr lang="en-US" altLang="ja-JP" dirty="0"/>
          </a:p>
          <a:p>
            <a:pPr lvl="1"/>
            <a:r>
              <a:rPr lang="ja-JP" altLang="en-US" dirty="0" smtClean="0"/>
              <a:t>配列でリストを実装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おすすめ</a:t>
            </a:r>
            <a:endParaRPr lang="en-US" altLang="ja-JP" dirty="0" smtClean="0"/>
          </a:p>
          <a:p>
            <a:pPr lvl="1"/>
            <a:r>
              <a:rPr lang="ja-JP" altLang="en-US" dirty="0"/>
              <a:t>配列</a:t>
            </a:r>
            <a:r>
              <a:rPr lang="ja-JP" altLang="en-US" dirty="0" smtClean="0"/>
              <a:t>に格納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次数が小さいとわかっているときに良い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01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隣接リストの実装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配列でリストを実装</a:t>
            </a:r>
            <a:endParaRPr lang="en-US" altLang="ja-JP" dirty="0"/>
          </a:p>
        </p:txBody>
      </p:sp>
      <p:sp>
        <p:nvSpPr>
          <p:cNvPr id="6" name="正方形/長方形 5"/>
          <p:cNvSpPr/>
          <p:nvPr/>
        </p:nvSpPr>
        <p:spPr>
          <a:xfrm>
            <a:off x="467544" y="2204864"/>
            <a:ext cx="8208912" cy="3456384"/>
          </a:xfrm>
          <a:prstGeom prst="rect">
            <a:avLst/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ja-JP" dirty="0" err="1" smtClean="0">
                <a:solidFill>
                  <a:srgbClr val="7030A0"/>
                </a:solidFill>
                <a:latin typeface="DejaVu Sans Mono" pitchFamily="49" charset="0"/>
                <a:cs typeface="DejaVu Sans Mono" pitchFamily="49" charset="0"/>
              </a:rPr>
              <a:t>int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m, head[MAX_N], next[MAX_M], to[MAX_M];</a:t>
            </a:r>
          </a:p>
          <a:p>
            <a:endParaRPr kumimoji="1" lang="en-US" altLang="ja-JP" dirty="0" smtClean="0">
              <a:solidFill>
                <a:schemeClr val="tx1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kumimoji="1"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   //  </a:t>
            </a:r>
            <a:r>
              <a:rPr kumimoji="1"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初期化</a:t>
            </a:r>
            <a:endParaRPr kumimoji="1" lang="en-US" altLang="ja-JP" dirty="0" smtClean="0">
              <a:solidFill>
                <a:srgbClr val="008000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</a:t>
            </a:r>
            <a:r>
              <a:rPr lang="en-US" altLang="ja-JP" dirty="0" err="1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memset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(head, -1, </a:t>
            </a:r>
            <a:r>
              <a:rPr lang="en-US" altLang="ja-JP" dirty="0" err="1" smtClean="0">
                <a:solidFill>
                  <a:srgbClr val="883A3A"/>
                </a:solidFill>
                <a:latin typeface="DejaVu Sans Mono" pitchFamily="49" charset="0"/>
                <a:cs typeface="DejaVu Sans Mono" pitchFamily="49" charset="0"/>
              </a:rPr>
              <a:t>sizeof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(head));</a:t>
            </a:r>
            <a:endParaRPr kumimoji="1" lang="en-US" altLang="ja-JP" dirty="0" smtClean="0">
              <a:solidFill>
                <a:schemeClr val="tx1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kumimoji="1"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 </a:t>
            </a:r>
          </a:p>
          <a:p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   // 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辺 </a:t>
            </a:r>
            <a:r>
              <a:rPr lang="en-US" altLang="ja-JP" dirty="0" err="1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uv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を加える 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(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無向グラフならば逆向きも加える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)</a:t>
            </a:r>
            <a:endParaRPr kumimoji="1" lang="en-US" altLang="ja-JP" dirty="0">
              <a:solidFill>
                <a:srgbClr val="008000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 next[m] = head[u]; head[u] = m; to[m] = v; ++m;</a:t>
            </a:r>
          </a:p>
          <a:p>
            <a:r>
              <a:rPr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</a:t>
            </a:r>
            <a:endParaRPr kumimoji="1" lang="en-US" altLang="ja-JP" dirty="0" smtClean="0">
              <a:solidFill>
                <a:schemeClr val="tx1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kumimoji="1"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   //  u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に接続している辺を調べる 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(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追加と逆順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)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</a:t>
            </a:r>
            <a:r>
              <a:rPr kumimoji="1" lang="en-US" altLang="ja-JP" dirty="0" smtClean="0">
                <a:solidFill>
                  <a:srgbClr val="883A3A"/>
                </a:solidFill>
                <a:latin typeface="DejaVu Sans Mono" pitchFamily="49" charset="0"/>
                <a:cs typeface="DejaVu Sans Mono" pitchFamily="49" charset="0"/>
              </a:rPr>
              <a:t>for</a:t>
            </a:r>
            <a:r>
              <a:rPr kumimoji="1"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(e = head[u]; e != -1; e = next[e]) {</a:t>
            </a:r>
          </a:p>
          <a:p>
            <a:r>
              <a:rPr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    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// 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辺 </a:t>
            </a:r>
            <a:r>
              <a:rPr lang="en-US" altLang="ja-JP" dirty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e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= (u, to[e])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に対する処理</a:t>
            </a:r>
            <a:endParaRPr kumimoji="1" lang="en-US" altLang="ja-JP" dirty="0" smtClean="0">
              <a:solidFill>
                <a:srgbClr val="008000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}</a:t>
            </a:r>
            <a:endParaRPr kumimoji="1" lang="ja-JP" altLang="en-US" dirty="0">
              <a:solidFill>
                <a:schemeClr val="tx1"/>
              </a:solidFill>
              <a:latin typeface="DejaVu Sans Mono" pitchFamily="49" charset="0"/>
              <a:cs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隣接リストの実装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399572" y="203119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1216823" y="348741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131840" y="354013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311840" y="501601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053781" y="498940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>
            <a:stCxn id="4" idx="6"/>
            <a:endCxn id="6" idx="1"/>
          </p:cNvCxnSpPr>
          <p:nvPr/>
        </p:nvCxnSpPr>
        <p:spPr>
          <a:xfrm>
            <a:off x="1759572" y="2211193"/>
            <a:ext cx="1424989" cy="138166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曲線コネクタ 24"/>
          <p:cNvCxnSpPr>
            <a:stCxn id="8" idx="5"/>
            <a:endCxn id="7" idx="3"/>
          </p:cNvCxnSpPr>
          <p:nvPr/>
        </p:nvCxnSpPr>
        <p:spPr>
          <a:xfrm rot="16200000" flipH="1">
            <a:off x="2349505" y="4308236"/>
            <a:ext cx="26611" cy="2003501"/>
          </a:xfrm>
          <a:prstGeom prst="curvedConnector3">
            <a:avLst>
              <a:gd name="adj1" fmla="val 911717"/>
            </a:avLst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曲線コネクタ 28"/>
          <p:cNvCxnSpPr>
            <a:stCxn id="7" idx="1"/>
            <a:endCxn id="8" idx="7"/>
          </p:cNvCxnSpPr>
          <p:nvPr/>
        </p:nvCxnSpPr>
        <p:spPr>
          <a:xfrm rot="16200000" flipV="1">
            <a:off x="2349506" y="4053679"/>
            <a:ext cx="26611" cy="2003501"/>
          </a:xfrm>
          <a:prstGeom prst="curvedConnector3">
            <a:avLst>
              <a:gd name="adj1" fmla="val 764451"/>
            </a:avLst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8" idx="0"/>
            <a:endCxn id="5" idx="4"/>
          </p:cNvCxnSpPr>
          <p:nvPr/>
        </p:nvCxnSpPr>
        <p:spPr>
          <a:xfrm flipV="1">
            <a:off x="1233781" y="3847411"/>
            <a:ext cx="163042" cy="1141992"/>
          </a:xfrm>
          <a:prstGeom prst="straightConnector1">
            <a:avLst/>
          </a:prstGeom>
          <a:ln w="254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5" idx="6"/>
            <a:endCxn id="6" idx="3"/>
          </p:cNvCxnSpPr>
          <p:nvPr/>
        </p:nvCxnSpPr>
        <p:spPr>
          <a:xfrm>
            <a:off x="1576823" y="3667411"/>
            <a:ext cx="1607738" cy="18000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4" idx="4"/>
            <a:endCxn id="5" idx="0"/>
          </p:cNvCxnSpPr>
          <p:nvPr/>
        </p:nvCxnSpPr>
        <p:spPr>
          <a:xfrm flipH="1">
            <a:off x="1396823" y="2391193"/>
            <a:ext cx="182749" cy="1096218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曲線コネクタ 65"/>
          <p:cNvCxnSpPr>
            <a:stCxn id="5" idx="3"/>
            <a:endCxn id="5" idx="1"/>
          </p:cNvCxnSpPr>
          <p:nvPr/>
        </p:nvCxnSpPr>
        <p:spPr>
          <a:xfrm rot="5400000" flipH="1">
            <a:off x="1142265" y="3667411"/>
            <a:ext cx="254558" cy="12700"/>
          </a:xfrm>
          <a:prstGeom prst="curvedConnector5">
            <a:avLst>
              <a:gd name="adj1" fmla="val -89803"/>
              <a:gd name="adj2" fmla="val 6070945"/>
              <a:gd name="adj3" fmla="val 235987"/>
            </a:avLst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ボックス 93"/>
          <p:cNvSpPr txBox="1"/>
          <p:nvPr/>
        </p:nvSpPr>
        <p:spPr>
          <a:xfrm>
            <a:off x="2997447" y="3489299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>
                <a:solidFill>
                  <a:srgbClr val="000000"/>
                </a:solidFill>
                <a:latin typeface="Arial"/>
                <a:ea typeface="ＭＳ Ｐゴシック"/>
              </a:rPr>
              <a:t>4</a:t>
            </a:r>
            <a:endParaRPr kumimoji="1" lang="ja-JP" altLang="en-US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189248" y="4965181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3</a:t>
            </a:r>
            <a:endParaRPr kumimoji="1" lang="ja-JP" altLang="en-US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930928" y="4938570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>
                <a:solidFill>
                  <a:srgbClr val="000000"/>
                </a:solidFill>
                <a:latin typeface="Arial"/>
                <a:ea typeface="ＭＳ Ｐゴシック"/>
              </a:rPr>
              <a:t>2</a:t>
            </a:r>
            <a:endParaRPr kumimoji="1" lang="ja-JP" altLang="en-US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1082430" y="3432864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1</a:t>
            </a:r>
            <a:endParaRPr kumimoji="1" lang="ja-JP" altLang="en-US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1262430" y="1980360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0</a:t>
            </a:r>
            <a:endParaRPr kumimoji="1" lang="ja-JP" altLang="en-US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graphicFrame>
        <p:nvGraphicFramePr>
          <p:cNvPr id="100" name="表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957614"/>
              </p:ext>
            </p:extLst>
          </p:nvPr>
        </p:nvGraphicFramePr>
        <p:xfrm>
          <a:off x="4932040" y="2001291"/>
          <a:ext cx="3096345" cy="4572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619269"/>
                <a:gridCol w="619269"/>
                <a:gridCol w="619269"/>
                <a:gridCol w="619269"/>
                <a:gridCol w="6192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accent4"/>
                          </a:solidFill>
                        </a:rPr>
                        <a:t>0</a:t>
                      </a:r>
                      <a:endParaRPr kumimoji="1" lang="ja-JP" alt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accent4"/>
                          </a:solidFill>
                        </a:rPr>
                        <a:t>1</a:t>
                      </a:r>
                      <a:endParaRPr kumimoji="1" lang="ja-JP" alt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accent4"/>
                          </a:solidFill>
                        </a:rPr>
                        <a:t>2</a:t>
                      </a:r>
                      <a:endParaRPr kumimoji="1" lang="ja-JP" alt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accent4"/>
                          </a:solidFill>
                        </a:rPr>
                        <a:t>3</a:t>
                      </a:r>
                      <a:endParaRPr kumimoji="1" lang="ja-JP" alt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accent4"/>
                          </a:solidFill>
                        </a:rPr>
                        <a:t>4</a:t>
                      </a:r>
                      <a:endParaRPr kumimoji="1" lang="ja-JP" alt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1" name="表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403613"/>
              </p:ext>
            </p:extLst>
          </p:nvPr>
        </p:nvGraphicFramePr>
        <p:xfrm>
          <a:off x="4283968" y="3432864"/>
          <a:ext cx="4680520" cy="4572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85065"/>
                <a:gridCol w="585065"/>
                <a:gridCol w="585065"/>
                <a:gridCol w="585065"/>
                <a:gridCol w="585065"/>
                <a:gridCol w="585065"/>
                <a:gridCol w="585065"/>
                <a:gridCol w="5850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" name="テキスト ボックス 101"/>
          <p:cNvSpPr txBox="1"/>
          <p:nvPr/>
        </p:nvSpPr>
        <p:spPr>
          <a:xfrm>
            <a:off x="1046667" y="2671190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0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1933810" y="3720132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>
                <a:solidFill>
                  <a:srgbClr val="FF0000"/>
                </a:solidFill>
                <a:latin typeface="Arial"/>
                <a:ea typeface="ＭＳ Ｐゴシック"/>
              </a:rPr>
              <a:t>1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79512" y="2941418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>
                <a:solidFill>
                  <a:srgbClr val="FF0000"/>
                </a:solidFill>
                <a:latin typeface="Arial"/>
                <a:ea typeface="ＭＳ Ｐゴシック"/>
              </a:rPr>
              <a:t>2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2326077" y="2479753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>
                <a:solidFill>
                  <a:srgbClr val="FF0000"/>
                </a:solidFill>
                <a:latin typeface="Arial"/>
                <a:ea typeface="ＭＳ Ｐゴシック"/>
              </a:rPr>
              <a:t>3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2011684" y="4427815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>
                <a:solidFill>
                  <a:srgbClr val="FF0000"/>
                </a:solidFill>
                <a:latin typeface="Arial"/>
                <a:ea typeface="ＭＳ Ｐゴシック"/>
              </a:rPr>
              <a:t>4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2011684" y="5517232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5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844452" y="4196982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>
                <a:solidFill>
                  <a:srgbClr val="FF0000"/>
                </a:solidFill>
                <a:latin typeface="Arial"/>
                <a:ea typeface="ＭＳ Ｐゴシック"/>
              </a:rPr>
              <a:t>6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cxnSp>
        <p:nvCxnSpPr>
          <p:cNvPr id="110" name="直線矢印コネクタ 109"/>
          <p:cNvCxnSpPr/>
          <p:nvPr/>
        </p:nvCxnSpPr>
        <p:spPr>
          <a:xfrm>
            <a:off x="5220072" y="2479753"/>
            <a:ext cx="1690179" cy="92333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/>
          <p:cNvCxnSpPr/>
          <p:nvPr/>
        </p:nvCxnSpPr>
        <p:spPr>
          <a:xfrm>
            <a:off x="5904148" y="2479753"/>
            <a:ext cx="2772308" cy="92333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>
            <a:stCxn id="100" idx="2"/>
          </p:cNvCxnSpPr>
          <p:nvPr/>
        </p:nvCxnSpPr>
        <p:spPr>
          <a:xfrm>
            <a:off x="6480212" y="2458491"/>
            <a:ext cx="1620180" cy="974373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>
            <a:off x="7092280" y="2479753"/>
            <a:ext cx="412573" cy="953111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/>
          <p:nvPr/>
        </p:nvCxnSpPr>
        <p:spPr>
          <a:xfrm flipH="1">
            <a:off x="4572000" y="2479753"/>
            <a:ext cx="3096344" cy="92333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テキスト ボックス 137"/>
          <p:cNvSpPr txBox="1"/>
          <p:nvPr/>
        </p:nvSpPr>
        <p:spPr>
          <a:xfrm>
            <a:off x="3988636" y="1585820"/>
            <a:ext cx="116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頂点</a:t>
            </a: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3503640" y="2966079"/>
            <a:ext cx="116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辺</a:t>
            </a:r>
          </a:p>
        </p:txBody>
      </p:sp>
      <p:sp>
        <p:nvSpPr>
          <p:cNvPr id="177" name="フリーフォーム 176"/>
          <p:cNvSpPr/>
          <p:nvPr/>
        </p:nvSpPr>
        <p:spPr>
          <a:xfrm>
            <a:off x="4572001" y="3950964"/>
            <a:ext cx="2970329" cy="707684"/>
          </a:xfrm>
          <a:custGeom>
            <a:avLst/>
            <a:gdLst>
              <a:gd name="connsiteX0" fmla="*/ 600891 w 600891"/>
              <a:gd name="connsiteY0" fmla="*/ 0 h 300446"/>
              <a:gd name="connsiteX1" fmla="*/ 300445 w 600891"/>
              <a:gd name="connsiteY1" fmla="*/ 300446 h 300446"/>
              <a:gd name="connsiteX2" fmla="*/ 0 w 600891"/>
              <a:gd name="connsiteY2" fmla="*/ 0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00446">
                <a:moveTo>
                  <a:pt x="600891" y="0"/>
                </a:moveTo>
                <a:cubicBezTo>
                  <a:pt x="500742" y="150223"/>
                  <a:pt x="400593" y="300446"/>
                  <a:pt x="300445" y="300446"/>
                </a:cubicBezTo>
                <a:cubicBezTo>
                  <a:pt x="200297" y="300446"/>
                  <a:pt x="100148" y="150223"/>
                  <a:pt x="0" y="0"/>
                </a:cubicBezTo>
              </a:path>
            </a:pathLst>
          </a:cu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/>
          <p:cNvSpPr/>
          <p:nvPr/>
        </p:nvSpPr>
        <p:spPr>
          <a:xfrm>
            <a:off x="4554474" y="3934096"/>
            <a:ext cx="3567344" cy="1134639"/>
          </a:xfrm>
          <a:custGeom>
            <a:avLst/>
            <a:gdLst>
              <a:gd name="connsiteX0" fmla="*/ 600891 w 600891"/>
              <a:gd name="connsiteY0" fmla="*/ 0 h 300446"/>
              <a:gd name="connsiteX1" fmla="*/ 300445 w 600891"/>
              <a:gd name="connsiteY1" fmla="*/ 300446 h 300446"/>
              <a:gd name="connsiteX2" fmla="*/ 0 w 600891"/>
              <a:gd name="connsiteY2" fmla="*/ 0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00446">
                <a:moveTo>
                  <a:pt x="600891" y="0"/>
                </a:moveTo>
                <a:cubicBezTo>
                  <a:pt x="500742" y="150223"/>
                  <a:pt x="400593" y="300446"/>
                  <a:pt x="300445" y="300446"/>
                </a:cubicBezTo>
                <a:cubicBezTo>
                  <a:pt x="200297" y="300446"/>
                  <a:pt x="100148" y="150223"/>
                  <a:pt x="0" y="0"/>
                </a:cubicBezTo>
              </a:path>
            </a:pathLst>
          </a:cu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/>
          <p:cNvSpPr/>
          <p:nvPr/>
        </p:nvSpPr>
        <p:spPr>
          <a:xfrm>
            <a:off x="5155364" y="3957137"/>
            <a:ext cx="1754887" cy="470678"/>
          </a:xfrm>
          <a:custGeom>
            <a:avLst/>
            <a:gdLst>
              <a:gd name="connsiteX0" fmla="*/ 600891 w 600891"/>
              <a:gd name="connsiteY0" fmla="*/ 0 h 300446"/>
              <a:gd name="connsiteX1" fmla="*/ 300445 w 600891"/>
              <a:gd name="connsiteY1" fmla="*/ 300446 h 300446"/>
              <a:gd name="connsiteX2" fmla="*/ 0 w 600891"/>
              <a:gd name="connsiteY2" fmla="*/ 0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00446">
                <a:moveTo>
                  <a:pt x="600891" y="0"/>
                </a:moveTo>
                <a:cubicBezTo>
                  <a:pt x="500742" y="150223"/>
                  <a:pt x="400593" y="300446"/>
                  <a:pt x="300445" y="300446"/>
                </a:cubicBezTo>
                <a:cubicBezTo>
                  <a:pt x="200297" y="300446"/>
                  <a:pt x="100148" y="150223"/>
                  <a:pt x="0" y="0"/>
                </a:cubicBezTo>
              </a:path>
            </a:pathLst>
          </a:cu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/>
          <p:cNvSpPr/>
          <p:nvPr/>
        </p:nvSpPr>
        <p:spPr>
          <a:xfrm>
            <a:off x="4554473" y="3986708"/>
            <a:ext cx="600891" cy="336483"/>
          </a:xfrm>
          <a:custGeom>
            <a:avLst/>
            <a:gdLst>
              <a:gd name="connsiteX0" fmla="*/ 600891 w 600891"/>
              <a:gd name="connsiteY0" fmla="*/ 0 h 300446"/>
              <a:gd name="connsiteX1" fmla="*/ 300445 w 600891"/>
              <a:gd name="connsiteY1" fmla="*/ 300446 h 300446"/>
              <a:gd name="connsiteX2" fmla="*/ 0 w 600891"/>
              <a:gd name="connsiteY2" fmla="*/ 0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00446">
                <a:moveTo>
                  <a:pt x="600891" y="0"/>
                </a:moveTo>
                <a:cubicBezTo>
                  <a:pt x="500742" y="150223"/>
                  <a:pt x="400593" y="300446"/>
                  <a:pt x="300445" y="300446"/>
                </a:cubicBezTo>
                <a:cubicBezTo>
                  <a:pt x="200297" y="300446"/>
                  <a:pt x="100148" y="150223"/>
                  <a:pt x="0" y="0"/>
                </a:cubicBezTo>
              </a:path>
            </a:pathLst>
          </a:cu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/>
          <p:cNvSpPr/>
          <p:nvPr/>
        </p:nvSpPr>
        <p:spPr>
          <a:xfrm>
            <a:off x="5732361" y="3946071"/>
            <a:ext cx="600891" cy="250911"/>
          </a:xfrm>
          <a:custGeom>
            <a:avLst/>
            <a:gdLst>
              <a:gd name="connsiteX0" fmla="*/ 600891 w 600891"/>
              <a:gd name="connsiteY0" fmla="*/ 0 h 300446"/>
              <a:gd name="connsiteX1" fmla="*/ 300445 w 600891"/>
              <a:gd name="connsiteY1" fmla="*/ 300446 h 300446"/>
              <a:gd name="connsiteX2" fmla="*/ 0 w 600891"/>
              <a:gd name="connsiteY2" fmla="*/ 0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00446">
                <a:moveTo>
                  <a:pt x="600891" y="0"/>
                </a:moveTo>
                <a:cubicBezTo>
                  <a:pt x="500742" y="150223"/>
                  <a:pt x="400593" y="300446"/>
                  <a:pt x="300445" y="300446"/>
                </a:cubicBezTo>
                <a:cubicBezTo>
                  <a:pt x="200297" y="300446"/>
                  <a:pt x="100148" y="150223"/>
                  <a:pt x="0" y="0"/>
                </a:cubicBezTo>
              </a:path>
            </a:pathLst>
          </a:cu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/>
          <p:cNvSpPr/>
          <p:nvPr/>
        </p:nvSpPr>
        <p:spPr>
          <a:xfrm>
            <a:off x="4554474" y="3987739"/>
            <a:ext cx="1201782" cy="809413"/>
          </a:xfrm>
          <a:custGeom>
            <a:avLst/>
            <a:gdLst>
              <a:gd name="connsiteX0" fmla="*/ 600891 w 600891"/>
              <a:gd name="connsiteY0" fmla="*/ 0 h 300446"/>
              <a:gd name="connsiteX1" fmla="*/ 300445 w 600891"/>
              <a:gd name="connsiteY1" fmla="*/ 300446 h 300446"/>
              <a:gd name="connsiteX2" fmla="*/ 0 w 600891"/>
              <a:gd name="connsiteY2" fmla="*/ 0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00446">
                <a:moveTo>
                  <a:pt x="600891" y="0"/>
                </a:moveTo>
                <a:cubicBezTo>
                  <a:pt x="500742" y="150223"/>
                  <a:pt x="400593" y="300446"/>
                  <a:pt x="300445" y="300446"/>
                </a:cubicBezTo>
                <a:cubicBezTo>
                  <a:pt x="200297" y="300446"/>
                  <a:pt x="100148" y="150223"/>
                  <a:pt x="0" y="0"/>
                </a:cubicBezTo>
              </a:path>
            </a:pathLst>
          </a:cu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/>
          <p:cNvSpPr/>
          <p:nvPr/>
        </p:nvSpPr>
        <p:spPr>
          <a:xfrm>
            <a:off x="6333252" y="3956463"/>
            <a:ext cx="2343203" cy="552657"/>
          </a:xfrm>
          <a:custGeom>
            <a:avLst/>
            <a:gdLst>
              <a:gd name="connsiteX0" fmla="*/ 600891 w 600891"/>
              <a:gd name="connsiteY0" fmla="*/ 0 h 300446"/>
              <a:gd name="connsiteX1" fmla="*/ 300445 w 600891"/>
              <a:gd name="connsiteY1" fmla="*/ 300446 h 300446"/>
              <a:gd name="connsiteX2" fmla="*/ 0 w 600891"/>
              <a:gd name="connsiteY2" fmla="*/ 0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00446">
                <a:moveTo>
                  <a:pt x="600891" y="0"/>
                </a:moveTo>
                <a:cubicBezTo>
                  <a:pt x="500742" y="150223"/>
                  <a:pt x="400593" y="300446"/>
                  <a:pt x="300445" y="300446"/>
                </a:cubicBezTo>
                <a:cubicBezTo>
                  <a:pt x="200297" y="300446"/>
                  <a:pt x="100148" y="150223"/>
                  <a:pt x="0" y="0"/>
                </a:cubicBezTo>
              </a:path>
            </a:pathLst>
          </a:cu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5" name="直線矢印コネクタ 184"/>
          <p:cNvCxnSpPr/>
          <p:nvPr/>
        </p:nvCxnSpPr>
        <p:spPr>
          <a:xfrm>
            <a:off x="5904148" y="5426846"/>
            <a:ext cx="576997" cy="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矢印コネクタ 185"/>
          <p:cNvCxnSpPr/>
          <p:nvPr/>
        </p:nvCxnSpPr>
        <p:spPr>
          <a:xfrm>
            <a:off x="5906549" y="5877272"/>
            <a:ext cx="576997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テキスト ボックス 187"/>
          <p:cNvSpPr txBox="1"/>
          <p:nvPr/>
        </p:nvSpPr>
        <p:spPr>
          <a:xfrm>
            <a:off x="6603087" y="5193010"/>
            <a:ext cx="123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head</a:t>
            </a:r>
            <a:endParaRPr kumimoji="1" lang="ja-JP" altLang="en-US" sz="2400" kern="0" dirty="0" smtClean="0">
              <a:solidFill>
                <a:srgbClr val="000000"/>
              </a:solidFill>
              <a:latin typeface="DejaVu Sans Mono" pitchFamily="49" charset="0"/>
              <a:ea typeface="ＭＳ Ｐゴシック"/>
              <a:cs typeface="DejaVu Sans Mono" pitchFamily="49" charset="0"/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6603087" y="5646439"/>
            <a:ext cx="123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C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next</a:t>
            </a:r>
            <a:endParaRPr kumimoji="1" lang="ja-JP" altLang="en-US" sz="2400" kern="0" dirty="0" smtClean="0">
              <a:solidFill>
                <a:srgbClr val="C00000"/>
              </a:solidFill>
              <a:latin typeface="DejaVu Sans Mono" pitchFamily="49" charset="0"/>
              <a:ea typeface="ＭＳ Ｐゴシック"/>
              <a:cs typeface="DejaVu Sans Mono" pitchFamily="49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flipH="1">
            <a:off x="4572001" y="2479753"/>
            <a:ext cx="648071" cy="953111"/>
          </a:xfrm>
          <a:prstGeom prst="line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906549" y="2479753"/>
            <a:ext cx="426703" cy="953111"/>
          </a:xfrm>
          <a:prstGeom prst="line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5756256" y="2479753"/>
            <a:ext cx="147892" cy="953111"/>
          </a:xfrm>
          <a:prstGeom prst="line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4572001" y="2458491"/>
            <a:ext cx="1332147" cy="974373"/>
          </a:xfrm>
          <a:prstGeom prst="line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4554474" y="2458491"/>
            <a:ext cx="1929072" cy="974373"/>
          </a:xfrm>
          <a:prstGeom prst="line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4554473" y="2479753"/>
            <a:ext cx="2537807" cy="953111"/>
          </a:xfrm>
          <a:prstGeom prst="line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>
            <a:off x="5155365" y="2479753"/>
            <a:ext cx="82709" cy="953111"/>
          </a:xfrm>
          <a:prstGeom prst="line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99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隣接リストの実装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399572" y="203119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1216823" y="348741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131840" y="354013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311840" y="501601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053781" y="498940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>
            <a:stCxn id="4" idx="6"/>
            <a:endCxn id="6" idx="1"/>
          </p:cNvCxnSpPr>
          <p:nvPr/>
        </p:nvCxnSpPr>
        <p:spPr>
          <a:xfrm>
            <a:off x="1759572" y="2211193"/>
            <a:ext cx="1424989" cy="138166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曲線コネクタ 24"/>
          <p:cNvCxnSpPr>
            <a:stCxn id="8" idx="5"/>
            <a:endCxn id="7" idx="3"/>
          </p:cNvCxnSpPr>
          <p:nvPr/>
        </p:nvCxnSpPr>
        <p:spPr>
          <a:xfrm rot="16200000" flipH="1">
            <a:off x="2349505" y="4308236"/>
            <a:ext cx="26611" cy="2003501"/>
          </a:xfrm>
          <a:prstGeom prst="curvedConnector3">
            <a:avLst>
              <a:gd name="adj1" fmla="val 911717"/>
            </a:avLst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曲線コネクタ 28"/>
          <p:cNvCxnSpPr>
            <a:stCxn id="7" idx="1"/>
            <a:endCxn id="8" idx="7"/>
          </p:cNvCxnSpPr>
          <p:nvPr/>
        </p:nvCxnSpPr>
        <p:spPr>
          <a:xfrm rot="16200000" flipV="1">
            <a:off x="2349506" y="4053679"/>
            <a:ext cx="26611" cy="2003501"/>
          </a:xfrm>
          <a:prstGeom prst="curvedConnector3">
            <a:avLst>
              <a:gd name="adj1" fmla="val 764451"/>
            </a:avLst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8" idx="0"/>
            <a:endCxn id="5" idx="4"/>
          </p:cNvCxnSpPr>
          <p:nvPr/>
        </p:nvCxnSpPr>
        <p:spPr>
          <a:xfrm flipV="1">
            <a:off x="1233781" y="3847411"/>
            <a:ext cx="163042" cy="1141992"/>
          </a:xfrm>
          <a:prstGeom prst="straightConnector1">
            <a:avLst/>
          </a:prstGeom>
          <a:ln w="25400">
            <a:solidFill>
              <a:srgbClr val="39FF13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5" idx="6"/>
            <a:endCxn id="6" idx="3"/>
          </p:cNvCxnSpPr>
          <p:nvPr/>
        </p:nvCxnSpPr>
        <p:spPr>
          <a:xfrm>
            <a:off x="1576823" y="3667411"/>
            <a:ext cx="1607738" cy="180000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4" idx="4"/>
            <a:endCxn id="5" idx="0"/>
          </p:cNvCxnSpPr>
          <p:nvPr/>
        </p:nvCxnSpPr>
        <p:spPr>
          <a:xfrm flipH="1">
            <a:off x="1396823" y="2391193"/>
            <a:ext cx="182749" cy="1096218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曲線コネクタ 65"/>
          <p:cNvCxnSpPr>
            <a:stCxn id="5" idx="3"/>
            <a:endCxn id="5" idx="1"/>
          </p:cNvCxnSpPr>
          <p:nvPr/>
        </p:nvCxnSpPr>
        <p:spPr>
          <a:xfrm rot="5400000" flipH="1">
            <a:off x="1142265" y="3667411"/>
            <a:ext cx="254558" cy="12700"/>
          </a:xfrm>
          <a:prstGeom prst="curvedConnector5">
            <a:avLst>
              <a:gd name="adj1" fmla="val -89803"/>
              <a:gd name="adj2" fmla="val 6070945"/>
              <a:gd name="adj3" fmla="val 235987"/>
            </a:avLst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ボックス 93"/>
          <p:cNvSpPr txBox="1"/>
          <p:nvPr/>
        </p:nvSpPr>
        <p:spPr>
          <a:xfrm>
            <a:off x="2997447" y="3489299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>
                <a:solidFill>
                  <a:srgbClr val="000000"/>
                </a:solidFill>
                <a:latin typeface="Arial"/>
                <a:ea typeface="ＭＳ Ｐゴシック"/>
              </a:rPr>
              <a:t>4</a:t>
            </a:r>
            <a:endParaRPr kumimoji="1" lang="ja-JP" altLang="en-US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189248" y="4965181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3</a:t>
            </a:r>
            <a:endParaRPr kumimoji="1" lang="ja-JP" altLang="en-US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930928" y="4938570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>
                <a:solidFill>
                  <a:srgbClr val="000000"/>
                </a:solidFill>
                <a:latin typeface="Arial"/>
                <a:ea typeface="ＭＳ Ｐゴシック"/>
              </a:rPr>
              <a:t>2</a:t>
            </a:r>
            <a:endParaRPr kumimoji="1" lang="ja-JP" altLang="en-US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1082430" y="3432864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1</a:t>
            </a:r>
            <a:endParaRPr kumimoji="1" lang="ja-JP" altLang="en-US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1262430" y="1980360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0</a:t>
            </a:r>
            <a:endParaRPr kumimoji="1" lang="ja-JP" altLang="en-US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graphicFrame>
        <p:nvGraphicFramePr>
          <p:cNvPr id="100" name="表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735403"/>
              </p:ext>
            </p:extLst>
          </p:nvPr>
        </p:nvGraphicFramePr>
        <p:xfrm>
          <a:off x="4932040" y="2001291"/>
          <a:ext cx="3096345" cy="4572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619269"/>
                <a:gridCol w="619269"/>
                <a:gridCol w="619269"/>
                <a:gridCol w="619269"/>
                <a:gridCol w="6192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accent4"/>
                          </a:solidFill>
                        </a:rPr>
                        <a:t>0</a:t>
                      </a:r>
                      <a:endParaRPr kumimoji="1" lang="ja-JP" alt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accent4"/>
                          </a:solidFill>
                        </a:rPr>
                        <a:t>1</a:t>
                      </a:r>
                      <a:endParaRPr kumimoji="1" lang="ja-JP" alt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accent4"/>
                          </a:solidFill>
                        </a:rPr>
                        <a:t>2</a:t>
                      </a:r>
                      <a:endParaRPr kumimoji="1" lang="ja-JP" alt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accent4"/>
                          </a:solidFill>
                        </a:rPr>
                        <a:t>3</a:t>
                      </a:r>
                      <a:endParaRPr kumimoji="1" lang="ja-JP" alt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accent4"/>
                          </a:solidFill>
                        </a:rPr>
                        <a:t>4</a:t>
                      </a:r>
                      <a:endParaRPr kumimoji="1" lang="ja-JP" altLang="en-US" sz="24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1" name="表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498066"/>
              </p:ext>
            </p:extLst>
          </p:nvPr>
        </p:nvGraphicFramePr>
        <p:xfrm>
          <a:off x="4283968" y="3432864"/>
          <a:ext cx="4680520" cy="4572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85065"/>
                <a:gridCol w="585065"/>
                <a:gridCol w="585065"/>
                <a:gridCol w="585065"/>
                <a:gridCol w="585065"/>
                <a:gridCol w="585065"/>
                <a:gridCol w="585065"/>
                <a:gridCol w="5850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C00000"/>
                          </a:solidFill>
                        </a:rPr>
                        <a:t>-1</a:t>
                      </a:r>
                      <a:endParaRPr kumimoji="1" lang="ja-JP" alt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kumimoji="1" lang="ja-JP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2" name="テキスト ボックス 101"/>
          <p:cNvSpPr txBox="1"/>
          <p:nvPr/>
        </p:nvSpPr>
        <p:spPr>
          <a:xfrm>
            <a:off x="1046667" y="2671190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0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1933810" y="3720132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>
                <a:solidFill>
                  <a:srgbClr val="FF0000"/>
                </a:solidFill>
                <a:latin typeface="Arial"/>
                <a:ea typeface="ＭＳ Ｐゴシック"/>
              </a:rPr>
              <a:t>1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79512" y="2941418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>
                <a:solidFill>
                  <a:srgbClr val="FF0000"/>
                </a:solidFill>
                <a:latin typeface="Arial"/>
                <a:ea typeface="ＭＳ Ｐゴシック"/>
              </a:rPr>
              <a:t>2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2326077" y="2479753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>
                <a:solidFill>
                  <a:srgbClr val="FF0000"/>
                </a:solidFill>
                <a:latin typeface="Arial"/>
                <a:ea typeface="ＭＳ Ｐゴシック"/>
              </a:rPr>
              <a:t>3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2011684" y="4427815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>
                <a:solidFill>
                  <a:srgbClr val="FF0000"/>
                </a:solidFill>
                <a:latin typeface="Arial"/>
                <a:ea typeface="ＭＳ Ｐゴシック"/>
              </a:rPr>
              <a:t>4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2011684" y="5517232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5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844452" y="4196982"/>
            <a:ext cx="62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>
                <a:solidFill>
                  <a:srgbClr val="FF0000"/>
                </a:solidFill>
                <a:latin typeface="Arial"/>
                <a:ea typeface="ＭＳ Ｐゴシック"/>
              </a:rPr>
              <a:t>6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cxnSp>
        <p:nvCxnSpPr>
          <p:cNvPr id="110" name="直線矢印コネクタ 109"/>
          <p:cNvCxnSpPr/>
          <p:nvPr/>
        </p:nvCxnSpPr>
        <p:spPr>
          <a:xfrm>
            <a:off x="5220072" y="2479753"/>
            <a:ext cx="1690179" cy="92333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/>
          <p:cNvCxnSpPr/>
          <p:nvPr/>
        </p:nvCxnSpPr>
        <p:spPr>
          <a:xfrm>
            <a:off x="5904148" y="2479753"/>
            <a:ext cx="2772308" cy="92333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>
            <a:stCxn id="100" idx="2"/>
          </p:cNvCxnSpPr>
          <p:nvPr/>
        </p:nvCxnSpPr>
        <p:spPr>
          <a:xfrm>
            <a:off x="6480212" y="2458491"/>
            <a:ext cx="1620180" cy="974373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>
            <a:off x="7092280" y="2479753"/>
            <a:ext cx="412573" cy="953111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/>
          <p:nvPr/>
        </p:nvCxnSpPr>
        <p:spPr>
          <a:xfrm flipH="1">
            <a:off x="4572000" y="2479753"/>
            <a:ext cx="3096344" cy="92333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テキスト ボックス 137"/>
          <p:cNvSpPr txBox="1"/>
          <p:nvPr/>
        </p:nvSpPr>
        <p:spPr>
          <a:xfrm>
            <a:off x="3988636" y="1585820"/>
            <a:ext cx="116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頂点</a:t>
            </a: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3503640" y="2966079"/>
            <a:ext cx="116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辺</a:t>
            </a:r>
          </a:p>
        </p:txBody>
      </p:sp>
      <p:sp>
        <p:nvSpPr>
          <p:cNvPr id="177" name="フリーフォーム 176"/>
          <p:cNvSpPr/>
          <p:nvPr/>
        </p:nvSpPr>
        <p:spPr>
          <a:xfrm>
            <a:off x="4572001" y="3950964"/>
            <a:ext cx="2970329" cy="707684"/>
          </a:xfrm>
          <a:custGeom>
            <a:avLst/>
            <a:gdLst>
              <a:gd name="connsiteX0" fmla="*/ 600891 w 600891"/>
              <a:gd name="connsiteY0" fmla="*/ 0 h 300446"/>
              <a:gd name="connsiteX1" fmla="*/ 300445 w 600891"/>
              <a:gd name="connsiteY1" fmla="*/ 300446 h 300446"/>
              <a:gd name="connsiteX2" fmla="*/ 0 w 600891"/>
              <a:gd name="connsiteY2" fmla="*/ 0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00446">
                <a:moveTo>
                  <a:pt x="600891" y="0"/>
                </a:moveTo>
                <a:cubicBezTo>
                  <a:pt x="500742" y="150223"/>
                  <a:pt x="400593" y="300446"/>
                  <a:pt x="300445" y="300446"/>
                </a:cubicBezTo>
                <a:cubicBezTo>
                  <a:pt x="200297" y="300446"/>
                  <a:pt x="100148" y="150223"/>
                  <a:pt x="0" y="0"/>
                </a:cubicBezTo>
              </a:path>
            </a:pathLst>
          </a:cu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/>
          <p:cNvSpPr/>
          <p:nvPr/>
        </p:nvSpPr>
        <p:spPr>
          <a:xfrm>
            <a:off x="4554474" y="3934096"/>
            <a:ext cx="3567344" cy="1134639"/>
          </a:xfrm>
          <a:custGeom>
            <a:avLst/>
            <a:gdLst>
              <a:gd name="connsiteX0" fmla="*/ 600891 w 600891"/>
              <a:gd name="connsiteY0" fmla="*/ 0 h 300446"/>
              <a:gd name="connsiteX1" fmla="*/ 300445 w 600891"/>
              <a:gd name="connsiteY1" fmla="*/ 300446 h 300446"/>
              <a:gd name="connsiteX2" fmla="*/ 0 w 600891"/>
              <a:gd name="connsiteY2" fmla="*/ 0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00446">
                <a:moveTo>
                  <a:pt x="600891" y="0"/>
                </a:moveTo>
                <a:cubicBezTo>
                  <a:pt x="500742" y="150223"/>
                  <a:pt x="400593" y="300446"/>
                  <a:pt x="300445" y="300446"/>
                </a:cubicBezTo>
                <a:cubicBezTo>
                  <a:pt x="200297" y="300446"/>
                  <a:pt x="100148" y="150223"/>
                  <a:pt x="0" y="0"/>
                </a:cubicBezTo>
              </a:path>
            </a:pathLst>
          </a:cu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/>
          <p:cNvSpPr/>
          <p:nvPr/>
        </p:nvSpPr>
        <p:spPr>
          <a:xfrm>
            <a:off x="5155364" y="3957137"/>
            <a:ext cx="1754887" cy="470678"/>
          </a:xfrm>
          <a:custGeom>
            <a:avLst/>
            <a:gdLst>
              <a:gd name="connsiteX0" fmla="*/ 600891 w 600891"/>
              <a:gd name="connsiteY0" fmla="*/ 0 h 300446"/>
              <a:gd name="connsiteX1" fmla="*/ 300445 w 600891"/>
              <a:gd name="connsiteY1" fmla="*/ 300446 h 300446"/>
              <a:gd name="connsiteX2" fmla="*/ 0 w 600891"/>
              <a:gd name="connsiteY2" fmla="*/ 0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00446">
                <a:moveTo>
                  <a:pt x="600891" y="0"/>
                </a:moveTo>
                <a:cubicBezTo>
                  <a:pt x="500742" y="150223"/>
                  <a:pt x="400593" y="300446"/>
                  <a:pt x="300445" y="300446"/>
                </a:cubicBezTo>
                <a:cubicBezTo>
                  <a:pt x="200297" y="300446"/>
                  <a:pt x="100148" y="150223"/>
                  <a:pt x="0" y="0"/>
                </a:cubicBezTo>
              </a:path>
            </a:pathLst>
          </a:cu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/>
          <p:cNvSpPr/>
          <p:nvPr/>
        </p:nvSpPr>
        <p:spPr>
          <a:xfrm>
            <a:off x="4554473" y="3986708"/>
            <a:ext cx="600891" cy="336483"/>
          </a:xfrm>
          <a:custGeom>
            <a:avLst/>
            <a:gdLst>
              <a:gd name="connsiteX0" fmla="*/ 600891 w 600891"/>
              <a:gd name="connsiteY0" fmla="*/ 0 h 300446"/>
              <a:gd name="connsiteX1" fmla="*/ 300445 w 600891"/>
              <a:gd name="connsiteY1" fmla="*/ 300446 h 300446"/>
              <a:gd name="connsiteX2" fmla="*/ 0 w 600891"/>
              <a:gd name="connsiteY2" fmla="*/ 0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00446">
                <a:moveTo>
                  <a:pt x="600891" y="0"/>
                </a:moveTo>
                <a:cubicBezTo>
                  <a:pt x="500742" y="150223"/>
                  <a:pt x="400593" y="300446"/>
                  <a:pt x="300445" y="300446"/>
                </a:cubicBezTo>
                <a:cubicBezTo>
                  <a:pt x="200297" y="300446"/>
                  <a:pt x="100148" y="150223"/>
                  <a:pt x="0" y="0"/>
                </a:cubicBezTo>
              </a:path>
            </a:pathLst>
          </a:cu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/>
          <p:cNvSpPr/>
          <p:nvPr/>
        </p:nvSpPr>
        <p:spPr>
          <a:xfrm>
            <a:off x="5732361" y="3946071"/>
            <a:ext cx="600891" cy="250911"/>
          </a:xfrm>
          <a:custGeom>
            <a:avLst/>
            <a:gdLst>
              <a:gd name="connsiteX0" fmla="*/ 600891 w 600891"/>
              <a:gd name="connsiteY0" fmla="*/ 0 h 300446"/>
              <a:gd name="connsiteX1" fmla="*/ 300445 w 600891"/>
              <a:gd name="connsiteY1" fmla="*/ 300446 h 300446"/>
              <a:gd name="connsiteX2" fmla="*/ 0 w 600891"/>
              <a:gd name="connsiteY2" fmla="*/ 0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00446">
                <a:moveTo>
                  <a:pt x="600891" y="0"/>
                </a:moveTo>
                <a:cubicBezTo>
                  <a:pt x="500742" y="150223"/>
                  <a:pt x="400593" y="300446"/>
                  <a:pt x="300445" y="300446"/>
                </a:cubicBezTo>
                <a:cubicBezTo>
                  <a:pt x="200297" y="300446"/>
                  <a:pt x="100148" y="150223"/>
                  <a:pt x="0" y="0"/>
                </a:cubicBezTo>
              </a:path>
            </a:pathLst>
          </a:cu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/>
          <p:cNvSpPr/>
          <p:nvPr/>
        </p:nvSpPr>
        <p:spPr>
          <a:xfrm>
            <a:off x="4554474" y="3987739"/>
            <a:ext cx="1201782" cy="809413"/>
          </a:xfrm>
          <a:custGeom>
            <a:avLst/>
            <a:gdLst>
              <a:gd name="connsiteX0" fmla="*/ 600891 w 600891"/>
              <a:gd name="connsiteY0" fmla="*/ 0 h 300446"/>
              <a:gd name="connsiteX1" fmla="*/ 300445 w 600891"/>
              <a:gd name="connsiteY1" fmla="*/ 300446 h 300446"/>
              <a:gd name="connsiteX2" fmla="*/ 0 w 600891"/>
              <a:gd name="connsiteY2" fmla="*/ 0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00446">
                <a:moveTo>
                  <a:pt x="600891" y="0"/>
                </a:moveTo>
                <a:cubicBezTo>
                  <a:pt x="500742" y="150223"/>
                  <a:pt x="400593" y="300446"/>
                  <a:pt x="300445" y="300446"/>
                </a:cubicBezTo>
                <a:cubicBezTo>
                  <a:pt x="200297" y="300446"/>
                  <a:pt x="100148" y="150223"/>
                  <a:pt x="0" y="0"/>
                </a:cubicBezTo>
              </a:path>
            </a:pathLst>
          </a:cu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/>
          <p:cNvSpPr/>
          <p:nvPr/>
        </p:nvSpPr>
        <p:spPr>
          <a:xfrm>
            <a:off x="6333252" y="3956463"/>
            <a:ext cx="2343203" cy="552657"/>
          </a:xfrm>
          <a:custGeom>
            <a:avLst/>
            <a:gdLst>
              <a:gd name="connsiteX0" fmla="*/ 600891 w 600891"/>
              <a:gd name="connsiteY0" fmla="*/ 0 h 300446"/>
              <a:gd name="connsiteX1" fmla="*/ 300445 w 600891"/>
              <a:gd name="connsiteY1" fmla="*/ 300446 h 300446"/>
              <a:gd name="connsiteX2" fmla="*/ 0 w 600891"/>
              <a:gd name="connsiteY2" fmla="*/ 0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00446">
                <a:moveTo>
                  <a:pt x="600891" y="0"/>
                </a:moveTo>
                <a:cubicBezTo>
                  <a:pt x="500742" y="150223"/>
                  <a:pt x="400593" y="300446"/>
                  <a:pt x="300445" y="300446"/>
                </a:cubicBezTo>
                <a:cubicBezTo>
                  <a:pt x="200297" y="300446"/>
                  <a:pt x="100148" y="150223"/>
                  <a:pt x="0" y="0"/>
                </a:cubicBezTo>
              </a:path>
            </a:pathLst>
          </a:cu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5" name="直線矢印コネクタ 184"/>
          <p:cNvCxnSpPr/>
          <p:nvPr/>
        </p:nvCxnSpPr>
        <p:spPr>
          <a:xfrm>
            <a:off x="5904148" y="5426846"/>
            <a:ext cx="576997" cy="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矢印コネクタ 185"/>
          <p:cNvCxnSpPr/>
          <p:nvPr/>
        </p:nvCxnSpPr>
        <p:spPr>
          <a:xfrm>
            <a:off x="5906549" y="5877272"/>
            <a:ext cx="576997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テキスト ボックス 187"/>
          <p:cNvSpPr txBox="1"/>
          <p:nvPr/>
        </p:nvSpPr>
        <p:spPr>
          <a:xfrm>
            <a:off x="6603087" y="5193010"/>
            <a:ext cx="123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head</a:t>
            </a:r>
            <a:endParaRPr kumimoji="1" lang="ja-JP" altLang="en-US" sz="2400" kern="0" dirty="0" smtClean="0">
              <a:solidFill>
                <a:srgbClr val="000000"/>
              </a:solidFill>
              <a:latin typeface="DejaVu Sans Mono" pitchFamily="49" charset="0"/>
              <a:ea typeface="ＭＳ Ｐゴシック"/>
              <a:cs typeface="DejaVu Sans Mono" pitchFamily="49" charset="0"/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6603087" y="5646439"/>
            <a:ext cx="123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C00000"/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next</a:t>
            </a:r>
            <a:endParaRPr kumimoji="1" lang="ja-JP" altLang="en-US" sz="2400" kern="0" dirty="0" smtClean="0">
              <a:solidFill>
                <a:srgbClr val="C00000"/>
              </a:solidFill>
              <a:latin typeface="DejaVu Sans Mono" pitchFamily="49" charset="0"/>
              <a:ea typeface="ＭＳ Ｐゴシック"/>
              <a:cs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グラフの扱い方</a:t>
            </a:r>
            <a:endParaRPr kumimoji="1" lang="en-US" altLang="ja-JP" dirty="0" smtClean="0"/>
          </a:p>
          <a:p>
            <a:r>
              <a:rPr lang="ja-JP" altLang="en-US" dirty="0"/>
              <a:t>深さ優先探索 </a:t>
            </a:r>
            <a:r>
              <a:rPr lang="en-US" altLang="ja-JP" dirty="0"/>
              <a:t>(DFS)</a:t>
            </a:r>
          </a:p>
          <a:p>
            <a:pPr lvl="1"/>
            <a:r>
              <a:rPr lang="ja-JP" altLang="en-US" dirty="0"/>
              <a:t>橋，関節点</a:t>
            </a:r>
            <a:endParaRPr lang="en-US" altLang="ja-JP" dirty="0"/>
          </a:p>
          <a:p>
            <a:r>
              <a:rPr kumimoji="1" lang="ja-JP" altLang="en-US" dirty="0" smtClean="0"/>
              <a:t>幅優先探索 </a:t>
            </a:r>
            <a:r>
              <a:rPr kumimoji="1" lang="en-US" altLang="ja-JP" dirty="0" smtClean="0"/>
              <a:t>(BFS)</a:t>
            </a:r>
          </a:p>
          <a:p>
            <a:pPr lvl="1"/>
            <a:r>
              <a:rPr kumimoji="1" lang="en-US" altLang="ja-JP" dirty="0" err="1" smtClean="0"/>
              <a:t>Dijkstra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法</a:t>
            </a:r>
            <a:r>
              <a:rPr kumimoji="1" lang="en-US" altLang="ja-JP" dirty="0" smtClean="0"/>
              <a:t>, 0-1-BFS</a:t>
            </a:r>
          </a:p>
          <a:p>
            <a:r>
              <a:rPr kumimoji="1" lang="ja-JP" altLang="en-US" dirty="0" smtClean="0"/>
              <a:t>辞書順幅優先探索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LexBFS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err="1"/>
              <a:t>c</a:t>
            </a:r>
            <a:r>
              <a:rPr kumimoji="1" lang="en-US" altLang="ja-JP" dirty="0" err="1" smtClean="0"/>
              <a:t>ograph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030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隣接リストの実装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配列でリストを実装</a:t>
            </a:r>
            <a:endParaRPr lang="en-US" altLang="ja-JP" dirty="0"/>
          </a:p>
        </p:txBody>
      </p:sp>
      <p:sp>
        <p:nvSpPr>
          <p:cNvPr id="6" name="正方形/長方形 5"/>
          <p:cNvSpPr/>
          <p:nvPr/>
        </p:nvSpPr>
        <p:spPr>
          <a:xfrm>
            <a:off x="467544" y="2204864"/>
            <a:ext cx="8208912" cy="3456384"/>
          </a:xfrm>
          <a:prstGeom prst="rect">
            <a:avLst/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ja-JP" dirty="0" err="1" smtClean="0">
                <a:solidFill>
                  <a:srgbClr val="7030A0"/>
                </a:solidFill>
                <a:latin typeface="DejaVu Sans Mono" pitchFamily="49" charset="0"/>
                <a:cs typeface="DejaVu Sans Mono" pitchFamily="49" charset="0"/>
              </a:rPr>
              <a:t>int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m, head[MAX_N], next[MAX_M], to[MAX_M];</a:t>
            </a:r>
          </a:p>
          <a:p>
            <a:endParaRPr kumimoji="1" lang="en-US" altLang="ja-JP" dirty="0" smtClean="0">
              <a:solidFill>
                <a:schemeClr val="tx1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kumimoji="1"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   //  </a:t>
            </a:r>
            <a:r>
              <a:rPr kumimoji="1"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初期化</a:t>
            </a:r>
            <a:endParaRPr kumimoji="1" lang="en-US" altLang="ja-JP" dirty="0" smtClean="0">
              <a:solidFill>
                <a:srgbClr val="008000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</a:t>
            </a:r>
            <a:r>
              <a:rPr lang="en-US" altLang="ja-JP" dirty="0" err="1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memset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(head, -1, </a:t>
            </a:r>
            <a:r>
              <a:rPr lang="en-US" altLang="ja-JP" dirty="0" err="1" smtClean="0">
                <a:solidFill>
                  <a:srgbClr val="883A3A"/>
                </a:solidFill>
                <a:latin typeface="DejaVu Sans Mono" pitchFamily="49" charset="0"/>
                <a:cs typeface="DejaVu Sans Mono" pitchFamily="49" charset="0"/>
              </a:rPr>
              <a:t>sizeof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(head));</a:t>
            </a:r>
            <a:endParaRPr kumimoji="1" lang="en-US" altLang="ja-JP" dirty="0" smtClean="0">
              <a:solidFill>
                <a:schemeClr val="tx1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kumimoji="1"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 </a:t>
            </a:r>
          </a:p>
          <a:p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   // 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辺 </a:t>
            </a:r>
            <a:r>
              <a:rPr lang="en-US" altLang="ja-JP" dirty="0" err="1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uv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を加える 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(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無向グラフならば逆向きも加える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)</a:t>
            </a:r>
            <a:endParaRPr kumimoji="1" lang="en-US" altLang="ja-JP" dirty="0">
              <a:solidFill>
                <a:srgbClr val="008000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 next[m] = head[u]; head[u] = m; to[m] = v; ++m;</a:t>
            </a:r>
          </a:p>
          <a:p>
            <a:r>
              <a:rPr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</a:t>
            </a:r>
            <a:endParaRPr kumimoji="1" lang="en-US" altLang="ja-JP" dirty="0" smtClean="0">
              <a:solidFill>
                <a:schemeClr val="tx1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kumimoji="1"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   //  u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に接続している辺を調べる 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(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追加と逆順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)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</a:t>
            </a:r>
            <a:r>
              <a:rPr kumimoji="1" lang="en-US" altLang="ja-JP" dirty="0" smtClean="0">
                <a:solidFill>
                  <a:srgbClr val="883A3A"/>
                </a:solidFill>
                <a:latin typeface="DejaVu Sans Mono" pitchFamily="49" charset="0"/>
                <a:cs typeface="DejaVu Sans Mono" pitchFamily="49" charset="0"/>
              </a:rPr>
              <a:t>for</a:t>
            </a:r>
            <a:r>
              <a:rPr kumimoji="1"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(e = head[u]; e != -1; e = next[e]) {</a:t>
            </a:r>
          </a:p>
          <a:p>
            <a:r>
              <a:rPr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    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// 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辺 </a:t>
            </a:r>
            <a:r>
              <a:rPr lang="en-US" altLang="ja-JP" dirty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e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= (u, to[e])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に対する処理</a:t>
            </a:r>
            <a:endParaRPr kumimoji="1" lang="en-US" altLang="ja-JP" dirty="0" smtClean="0">
              <a:solidFill>
                <a:srgbClr val="008000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}</a:t>
            </a:r>
            <a:endParaRPr kumimoji="1" lang="ja-JP" altLang="en-US" dirty="0">
              <a:solidFill>
                <a:schemeClr val="tx1"/>
              </a:solidFill>
              <a:latin typeface="DejaVu Sans Mono" pitchFamily="49" charset="0"/>
              <a:cs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隣接リストの実装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b="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𝑁</m:t>
                    </m:r>
                    <m:r>
                      <a:rPr kumimoji="1" lang="en-US" altLang="ja-JP" b="0" i="1" smtClean="0">
                        <a:latin typeface="Cambria Math"/>
                      </a:rPr>
                      <m:t>×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ja-JP" altLang="en-US" i="1">
                            <a:latin typeface="Cambria Math"/>
                          </a:rPr>
                          <m:t>次数の上限</m:t>
                        </m:r>
                      </m:e>
                    </m:d>
                  </m:oMath>
                </a14:m>
                <a:r>
                  <a:rPr kumimoji="1" lang="ja-JP" altLang="en-US" dirty="0" smtClean="0"/>
                  <a:t> がメモリに収まる場合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467544" y="2204864"/>
            <a:ext cx="8208912" cy="3456384"/>
          </a:xfrm>
          <a:prstGeom prst="rect">
            <a:avLst/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ja-JP" dirty="0" err="1" smtClean="0">
                <a:solidFill>
                  <a:srgbClr val="7030A0"/>
                </a:solidFill>
                <a:latin typeface="DejaVu Sans Mono" pitchFamily="49" charset="0"/>
                <a:cs typeface="DejaVu Sans Mono" pitchFamily="49" charset="0"/>
              </a:rPr>
              <a:t>int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deg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[MAX_N], g[MAX_N][MAX_DEG];</a:t>
            </a:r>
          </a:p>
          <a:p>
            <a:endParaRPr kumimoji="1" lang="en-US" altLang="ja-JP" dirty="0" smtClean="0">
              <a:solidFill>
                <a:schemeClr val="tx1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kumimoji="1"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   //  </a:t>
            </a:r>
            <a:r>
              <a:rPr kumimoji="1"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初期化</a:t>
            </a:r>
            <a:endParaRPr kumimoji="1" lang="en-US" altLang="ja-JP" dirty="0" smtClean="0">
              <a:solidFill>
                <a:srgbClr val="008000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</a:t>
            </a:r>
            <a:r>
              <a:rPr lang="en-US" altLang="ja-JP" dirty="0" err="1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memset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(</a:t>
            </a:r>
            <a:r>
              <a:rPr lang="en-US" altLang="ja-JP" dirty="0" err="1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deg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, 0, </a:t>
            </a:r>
            <a:r>
              <a:rPr lang="en-US" altLang="ja-JP" dirty="0" err="1" smtClean="0">
                <a:solidFill>
                  <a:srgbClr val="883A3A"/>
                </a:solidFill>
                <a:latin typeface="DejaVu Sans Mono" pitchFamily="49" charset="0"/>
                <a:cs typeface="DejaVu Sans Mono" pitchFamily="49" charset="0"/>
              </a:rPr>
              <a:t>sizeof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(</a:t>
            </a:r>
            <a:r>
              <a:rPr lang="en-US" altLang="ja-JP" dirty="0" err="1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deg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));</a:t>
            </a:r>
            <a:endParaRPr kumimoji="1" lang="en-US" altLang="ja-JP" dirty="0" smtClean="0">
              <a:solidFill>
                <a:schemeClr val="tx1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kumimoji="1"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 </a:t>
            </a:r>
          </a:p>
          <a:p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   // 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辺 </a:t>
            </a:r>
            <a:r>
              <a:rPr lang="en-US" altLang="ja-JP" dirty="0" err="1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uv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を加える 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(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無向グラフならば逆向きも加える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)</a:t>
            </a:r>
            <a:endParaRPr kumimoji="1" lang="en-US" altLang="ja-JP" dirty="0">
              <a:solidFill>
                <a:srgbClr val="008000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 g[u][</a:t>
            </a:r>
            <a:r>
              <a:rPr lang="en-US" altLang="ja-JP" dirty="0" err="1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deg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[u]++] = v;</a:t>
            </a:r>
          </a:p>
          <a:p>
            <a:r>
              <a:rPr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</a:t>
            </a:r>
            <a:endParaRPr kumimoji="1" lang="en-US" altLang="ja-JP" dirty="0" smtClean="0">
              <a:solidFill>
                <a:schemeClr val="tx1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kumimoji="1"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   //  u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に接続している辺を調べる</a:t>
            </a:r>
            <a:endParaRPr lang="en-US" altLang="ja-JP" dirty="0" smtClean="0">
              <a:solidFill>
                <a:srgbClr val="008000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kumimoji="1"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</a:t>
            </a:r>
            <a:r>
              <a:rPr kumimoji="1" lang="en-US" altLang="ja-JP" dirty="0" smtClean="0">
                <a:solidFill>
                  <a:srgbClr val="883A3A"/>
                </a:solidFill>
                <a:latin typeface="DejaVu Sans Mono" pitchFamily="49" charset="0"/>
                <a:cs typeface="DejaVu Sans Mono" pitchFamily="49" charset="0"/>
              </a:rPr>
              <a:t>for</a:t>
            </a:r>
            <a:r>
              <a:rPr kumimoji="1"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(i = 0; i &lt; </a:t>
            </a:r>
            <a:r>
              <a:rPr kumimoji="1" lang="en-US" altLang="ja-JP" dirty="0" err="1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deg</a:t>
            </a:r>
            <a:r>
              <a:rPr kumimoji="1"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[u]; ++i) {</a:t>
            </a:r>
          </a:p>
          <a:p>
            <a:r>
              <a:rPr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    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// 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辺 </a:t>
            </a:r>
            <a:r>
              <a:rPr lang="en-US" altLang="ja-JP" dirty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e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= (u, g[u][i])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に対する処理</a:t>
            </a:r>
            <a:endParaRPr kumimoji="1" lang="en-US" altLang="ja-JP" dirty="0" smtClean="0">
              <a:solidFill>
                <a:srgbClr val="008000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}</a:t>
            </a:r>
            <a:endParaRPr kumimoji="1" lang="ja-JP" altLang="en-US" dirty="0">
              <a:solidFill>
                <a:schemeClr val="tx1"/>
              </a:solidFill>
              <a:latin typeface="DejaVu Sans Mono" pitchFamily="49" charset="0"/>
              <a:cs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隣接リストの実装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最初にすべての辺を読み込</a:t>
            </a:r>
            <a:r>
              <a:rPr lang="ja-JP" altLang="en-US" dirty="0" smtClean="0"/>
              <a:t>む方法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67544" y="2204864"/>
            <a:ext cx="8208912" cy="4248472"/>
          </a:xfrm>
          <a:prstGeom prst="rect">
            <a:avLst/>
          </a:prstGeom>
          <a:solidFill>
            <a:srgbClr val="FFFFCC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ja-JP" dirty="0" err="1" smtClean="0">
                <a:solidFill>
                  <a:srgbClr val="7030A0"/>
                </a:solidFill>
                <a:latin typeface="DejaVu Sans Mono" pitchFamily="49" charset="0"/>
                <a:cs typeface="DejaVu Sans Mono" pitchFamily="49" charset="0"/>
              </a:rPr>
              <a:t>int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en-US" altLang="ja-JP" dirty="0" err="1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deg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[MAX_N], p[MAX_N + 1], </a:t>
            </a:r>
            <a:r>
              <a:rPr lang="en-US" altLang="ja-JP" dirty="0" err="1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pp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[MAX_N], g[MAX_M];</a:t>
            </a:r>
          </a:p>
          <a:p>
            <a:endParaRPr kumimoji="1" lang="en-US" altLang="ja-JP" dirty="0" smtClean="0">
              <a:solidFill>
                <a:schemeClr val="tx1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kumimoji="1"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   //  </a:t>
            </a:r>
            <a:r>
              <a:rPr lang="ja-JP" altLang="en-US" dirty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すべて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の辺を読み込んだ後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,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次数を配列 </a:t>
            </a:r>
            <a:r>
              <a:rPr lang="en-US" altLang="ja-JP" dirty="0" err="1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deg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に保存</a:t>
            </a:r>
            <a:endParaRPr kumimoji="1" lang="en-US" altLang="ja-JP" dirty="0" smtClean="0">
              <a:solidFill>
                <a:srgbClr val="008000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 for (u = 0; u &lt; N; ++u) {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    p[u + 1] = p[u] + </a:t>
            </a:r>
            <a:r>
              <a:rPr kumimoji="1" lang="en-US" altLang="ja-JP" dirty="0" err="1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deg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[u];</a:t>
            </a:r>
          </a:p>
          <a:p>
            <a:r>
              <a:rPr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    </a:t>
            </a:r>
            <a:r>
              <a:rPr lang="en-US" altLang="ja-JP" dirty="0" err="1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pp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[u] = p[u];</a:t>
            </a:r>
          </a:p>
          <a:p>
            <a:r>
              <a:rPr kumimoji="1"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}</a:t>
            </a:r>
          </a:p>
          <a:p>
            <a:r>
              <a:rPr kumimoji="1"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 </a:t>
            </a:r>
          </a:p>
          <a:p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   // 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辺 </a:t>
            </a:r>
            <a:r>
              <a:rPr lang="en-US" altLang="ja-JP" dirty="0" err="1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uv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を加える 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(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無向グラフならば逆向きも加える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)</a:t>
            </a:r>
            <a:endParaRPr kumimoji="1" lang="en-US" altLang="ja-JP" dirty="0">
              <a:solidFill>
                <a:srgbClr val="008000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 g[</a:t>
            </a:r>
            <a:r>
              <a:rPr lang="en-US" altLang="ja-JP" dirty="0" err="1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pp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[u]++] = v;</a:t>
            </a:r>
          </a:p>
          <a:p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 </a:t>
            </a:r>
            <a:endParaRPr kumimoji="1" lang="en-US" altLang="ja-JP" dirty="0" smtClean="0">
              <a:solidFill>
                <a:schemeClr val="tx1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kumimoji="1"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   //  u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に接続している辺を調べる</a:t>
            </a:r>
            <a:endParaRPr lang="en-US" altLang="ja-JP" dirty="0" smtClean="0">
              <a:solidFill>
                <a:srgbClr val="008000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kumimoji="1"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kumimoji="1"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</a:t>
            </a:r>
            <a:r>
              <a:rPr kumimoji="1" lang="en-US" altLang="ja-JP" dirty="0" smtClean="0">
                <a:solidFill>
                  <a:srgbClr val="883A3A"/>
                </a:solidFill>
                <a:latin typeface="DejaVu Sans Mono" pitchFamily="49" charset="0"/>
                <a:cs typeface="DejaVu Sans Mono" pitchFamily="49" charset="0"/>
              </a:rPr>
              <a:t>for</a:t>
            </a:r>
            <a:r>
              <a:rPr kumimoji="1"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(i = p[u]; i &lt; p[u + 1]; ++i) {</a:t>
            </a:r>
          </a:p>
          <a:p>
            <a:r>
              <a:rPr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    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// 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辺 </a:t>
            </a:r>
            <a:r>
              <a:rPr lang="en-US" altLang="ja-JP" dirty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e</a:t>
            </a:r>
            <a:r>
              <a:rPr lang="en-US" altLang="ja-JP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 = (u, g[i]) </a:t>
            </a:r>
            <a:r>
              <a:rPr lang="ja-JP" altLang="en-US" dirty="0" smtClean="0">
                <a:solidFill>
                  <a:srgbClr val="008000"/>
                </a:solidFill>
                <a:latin typeface="DejaVu Sans Mono" pitchFamily="49" charset="0"/>
                <a:cs typeface="DejaVu Sans Mono" pitchFamily="49" charset="0"/>
              </a:rPr>
              <a:t>に対する処理</a:t>
            </a:r>
            <a:endParaRPr kumimoji="1" lang="en-US" altLang="ja-JP" dirty="0" smtClean="0">
              <a:solidFill>
                <a:srgbClr val="008000"/>
              </a:solidFill>
              <a:latin typeface="DejaVu Sans Mono" pitchFamily="49" charset="0"/>
              <a:cs typeface="DejaVu Sans Mono" pitchFamily="49" charset="0"/>
            </a:endParaRPr>
          </a:p>
          <a:p>
            <a:r>
              <a:rPr lang="en-US" altLang="ja-JP" dirty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DejaVu Sans Mono" pitchFamily="49" charset="0"/>
                <a:cs typeface="DejaVu Sans Mono" pitchFamily="49" charset="0"/>
              </a:rPr>
              <a:t>   }</a:t>
            </a:r>
            <a:endParaRPr kumimoji="1" lang="ja-JP" altLang="en-US" dirty="0">
              <a:solidFill>
                <a:schemeClr val="tx1"/>
              </a:solidFill>
              <a:latin typeface="DejaVu Sans Mono" pitchFamily="49" charset="0"/>
              <a:cs typeface="DejaVu Sans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隣接リスト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各実装方法</a:t>
            </a:r>
            <a:r>
              <a:rPr lang="ja-JP" altLang="en-US" dirty="0" smtClean="0"/>
              <a:t>の主なデメリット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STL </a:t>
            </a:r>
            <a:r>
              <a:rPr lang="ja-JP" altLang="en-US" dirty="0" smtClean="0"/>
              <a:t>の </a:t>
            </a:r>
            <a:r>
              <a:rPr lang="en-US" altLang="ja-JP" dirty="0" smtClean="0"/>
              <a:t>vector </a:t>
            </a:r>
            <a:r>
              <a:rPr lang="ja-JP" altLang="en-US" dirty="0" smtClean="0"/>
              <a:t>を使う </a:t>
            </a:r>
            <a:r>
              <a:rPr lang="en-US" altLang="ja-JP" dirty="0" smtClean="0"/>
              <a:t>(C++)</a:t>
            </a:r>
          </a:p>
          <a:p>
            <a:pPr lvl="2"/>
            <a:r>
              <a:rPr kumimoji="1" lang="ja-JP" altLang="en-US" dirty="0" smtClean="0"/>
              <a:t>大きいサイズでは </a:t>
            </a:r>
            <a:r>
              <a:rPr kumimoji="1" lang="en-US" altLang="ja-JP" dirty="0" err="1" smtClean="0"/>
              <a:t>push_back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</a:t>
            </a:r>
            <a:r>
              <a:rPr lang="ja-JP" altLang="en-US" dirty="0" smtClean="0"/>
              <a:t>コストが重い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ポインタ</a:t>
            </a:r>
            <a:r>
              <a:rPr lang="ja-JP" altLang="en-US" dirty="0"/>
              <a:t>を</a:t>
            </a:r>
            <a:r>
              <a:rPr lang="ja-JP" altLang="en-US" dirty="0" smtClean="0"/>
              <a:t>使う</a:t>
            </a:r>
            <a:endParaRPr lang="en-US" altLang="ja-JP" dirty="0" smtClean="0"/>
          </a:p>
          <a:p>
            <a:pPr lvl="2"/>
            <a:r>
              <a:rPr lang="ja-JP" altLang="en-US" dirty="0"/>
              <a:t>自分</a:t>
            </a:r>
            <a:r>
              <a:rPr lang="ja-JP" altLang="en-US" dirty="0" smtClean="0"/>
              <a:t>で</a:t>
            </a:r>
            <a:r>
              <a:rPr lang="ja-JP" altLang="en-US" dirty="0"/>
              <a:t>構造体</a:t>
            </a:r>
            <a:r>
              <a:rPr lang="ja-JP" altLang="en-US" dirty="0" smtClean="0"/>
              <a:t>を</a:t>
            </a:r>
            <a:r>
              <a:rPr lang="ja-JP" altLang="en-US" dirty="0"/>
              <a:t>作る</a:t>
            </a:r>
            <a:r>
              <a:rPr lang="ja-JP" altLang="en-US" dirty="0" smtClean="0"/>
              <a:t>のが面倒</a:t>
            </a:r>
            <a:endParaRPr lang="en-US" altLang="ja-JP" dirty="0"/>
          </a:p>
          <a:p>
            <a:pPr lvl="1"/>
            <a:r>
              <a:rPr lang="ja-JP" altLang="en-US" dirty="0" smtClean="0"/>
              <a:t>配列でリストを実装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メモリアクセスの効率が悪い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配列に格納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(</a:t>
            </a:r>
            <a:r>
              <a:rPr lang="ja-JP" altLang="en-US" dirty="0" smtClean="0"/>
              <a:t>次数固定</a:t>
            </a:r>
            <a:r>
              <a:rPr lang="en-US" altLang="ja-JP" dirty="0" smtClean="0"/>
              <a:t>) </a:t>
            </a:r>
            <a:r>
              <a:rPr lang="ja-JP" altLang="en-US" dirty="0" smtClean="0"/>
              <a:t>次数にばらつきがあるとメモリが無駄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(1 </a:t>
            </a:r>
            <a:r>
              <a:rPr lang="ja-JP" altLang="en-US" dirty="0" smtClean="0"/>
              <a:t>次元</a:t>
            </a:r>
            <a:r>
              <a:rPr lang="en-US" altLang="ja-JP" dirty="0" smtClean="0"/>
              <a:t>) </a:t>
            </a:r>
            <a:r>
              <a:rPr lang="ja-JP" altLang="en-US" dirty="0" smtClean="0"/>
              <a:t>最初に読み込んで保存する手間がかかる</a:t>
            </a:r>
            <a:endParaRPr lang="en-US" altLang="ja-JP" dirty="0" smtClean="0"/>
          </a:p>
          <a:p>
            <a:pPr lvl="2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15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グラフを陽に持たない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 smtClean="0"/>
                  <a:t>「辺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𝑢𝑣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があるかどうか」「辺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𝑢𝑣</m:t>
                    </m:r>
                  </m:oMath>
                </a14:m>
                <a:r>
                  <a:rPr lang="ja-JP" altLang="en-US" dirty="0" smtClean="0"/>
                  <a:t> のコスト」</a:t>
                </a:r>
                <a:endParaRPr lang="en-US" altLang="ja-JP" dirty="0" smtClean="0"/>
              </a:p>
              <a:p>
                <a:r>
                  <a:rPr lang="ja-JP" altLang="en-US" dirty="0" smtClean="0"/>
                  <a:t>「頂点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ja-JP" altLang="en-US" dirty="0" smtClean="0"/>
                  <a:t> に接続している辺」</a:t>
                </a:r>
                <a:endParaRPr lang="en-US" altLang="ja-JP" dirty="0"/>
              </a:p>
              <a:p>
                <a:endParaRPr lang="en-US" altLang="ja-JP" dirty="0" smtClean="0"/>
              </a:p>
              <a:p>
                <a:r>
                  <a:rPr lang="ja-JP" altLang="en-US" dirty="0"/>
                  <a:t>これら</a:t>
                </a:r>
                <a:r>
                  <a:rPr lang="ja-JP" altLang="en-US" dirty="0" smtClean="0"/>
                  <a:t>を予め調べて配列などに保存するのではなく</a:t>
                </a:r>
                <a:r>
                  <a:rPr lang="en-US" altLang="ja-JP" dirty="0" smtClean="0"/>
                  <a:t>, </a:t>
                </a:r>
                <a:r>
                  <a:rPr lang="ja-JP" altLang="en-US" dirty="0" smtClean="0"/>
                  <a:t>必要になるたびに計算</a:t>
                </a:r>
                <a:endParaRPr lang="en-US" altLang="ja-JP" dirty="0" smtClean="0"/>
              </a:p>
              <a:p>
                <a:r>
                  <a:rPr lang="ja-JP" altLang="en-US" dirty="0" smtClean="0"/>
                  <a:t>例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r="-12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546147"/>
              </p:ext>
            </p:extLst>
          </p:nvPr>
        </p:nvGraphicFramePr>
        <p:xfrm>
          <a:off x="3167784" y="5003481"/>
          <a:ext cx="2988392" cy="120692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47098"/>
                <a:gridCol w="729126"/>
                <a:gridCol w="765070"/>
                <a:gridCol w="747098"/>
              </a:tblGrid>
              <a:tr h="60346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03461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円/楕円 4"/>
          <p:cNvSpPr/>
          <p:nvPr/>
        </p:nvSpPr>
        <p:spPr>
          <a:xfrm>
            <a:off x="2987784" y="482348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730786" y="4832596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4482549" y="4832596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220072" y="4832596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967657" y="4832596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987784" y="602128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730786" y="603040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482549" y="602128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220072" y="603040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5967657" y="603040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987784" y="544522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730786" y="545433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4482549" y="544522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220072" y="545433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967657" y="545433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4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辺集合を直接管理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辺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𝑢𝑣</m:t>
                    </m:r>
                  </m:oMath>
                </a14:m>
                <a:r>
                  <a:rPr kumimoji="1" lang="ja-JP" altLang="en-US" dirty="0" smtClean="0"/>
                  <a:t> を「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kumimoji="1" lang="ja-JP" altLang="en-US" dirty="0" smtClean="0"/>
                  <a:t> の小さい順→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kumimoji="1" lang="ja-JP" altLang="en-US" dirty="0" smtClean="0"/>
                  <a:t> の小さい順」にすべてまとめてソート </a:t>
                </a:r>
                <a:r>
                  <a:rPr kumimoji="1" lang="en-US" altLang="ja-JP" dirty="0" smtClean="0"/>
                  <a:t>(STL </a:t>
                </a:r>
                <a:r>
                  <a:rPr kumimoji="1" lang="ja-JP" altLang="en-US" dirty="0" smtClean="0"/>
                  <a:t>の </a:t>
                </a:r>
                <a:r>
                  <a:rPr kumimoji="1" lang="en-US" altLang="ja-JP" dirty="0" smtClean="0"/>
                  <a:t>pair (C++))</a:t>
                </a:r>
                <a:endParaRPr lang="en-US" altLang="ja-JP" dirty="0"/>
              </a:p>
              <a:p>
                <a:r>
                  <a:rPr kumimoji="1" lang="ja-JP" altLang="en-US" dirty="0" smtClean="0"/>
                  <a:t>すべての辺を平衡二分木</a:t>
                </a:r>
                <a:r>
                  <a:rPr kumimoji="1" lang="en-US" altLang="ja-JP" dirty="0" smtClean="0"/>
                  <a:t>, </a:t>
                </a:r>
                <a:r>
                  <a:rPr kumimoji="1" lang="ja-JP" altLang="en-US" dirty="0" smtClean="0"/>
                  <a:t>ハッシュテーブルなどに入れる</a:t>
                </a:r>
                <a:endParaRPr kumimoji="1" lang="en-US" altLang="ja-JP" dirty="0" smtClean="0"/>
              </a:p>
              <a:p>
                <a:endParaRPr lang="en-US" altLang="ja-JP" dirty="0"/>
              </a:p>
              <a:p>
                <a:r>
                  <a:rPr kumimoji="1" lang="ja-JP" altLang="en-US" dirty="0" smtClean="0"/>
                  <a:t>隣接リストの代わりになる</a:t>
                </a:r>
                <a:endParaRPr kumimoji="1" lang="en-US" altLang="ja-JP" dirty="0" smtClean="0"/>
              </a:p>
              <a:p>
                <a:r>
                  <a:rPr lang="en-US" altLang="ja-JP" dirty="0" smtClean="0"/>
                  <a:t>2 </a:t>
                </a:r>
                <a:r>
                  <a:rPr lang="ja-JP" altLang="en-US" dirty="0" smtClean="0"/>
                  <a:t>頂点を指定して辺を調べたいときに便利</a:t>
                </a:r>
                <a:endParaRPr lang="en-US" altLang="ja-JP" dirty="0" smtClean="0"/>
              </a:p>
              <a:p>
                <a:r>
                  <a:rPr lang="ja-JP" altLang="en-US" dirty="0"/>
                  <a:t>操作</a:t>
                </a:r>
                <a:r>
                  <a:rPr lang="ja-JP" altLang="en-US" dirty="0" smtClean="0"/>
                  <a:t>に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</a:rPr>
                          <m:t>O</m:t>
                        </m:r>
                        <m:r>
                          <a:rPr lang="en-US" altLang="ja-JP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𝑚</m:t>
                        </m:r>
                      </m:e>
                    </m:func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程度の時間がかかる</a:t>
                </a:r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r="-1630" b="-29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1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深さ優先探索 </a:t>
            </a:r>
            <a:r>
              <a:rPr kumimoji="1" lang="en-US" altLang="ja-JP" dirty="0" smtClean="0"/>
              <a:t>(DFS)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21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グラフ探索アルゴリズム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以下のアルゴリズムでグラフの頂点を </a:t>
            </a:r>
            <a:r>
              <a:rPr kumimoji="1" lang="en-US" altLang="ja-JP" dirty="0" smtClean="0"/>
              <a:t>1 </a:t>
            </a:r>
            <a:r>
              <a:rPr kumimoji="1" lang="ja-JP" altLang="en-US" dirty="0" err="1" smtClean="0"/>
              <a:t>つずつ</a:t>
            </a:r>
            <a:r>
              <a:rPr kumimoji="1" lang="ja-JP" altLang="en-US" dirty="0" smtClean="0"/>
              <a:t>取り出す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pPr lvl="1"/>
            <a:r>
              <a:rPr lang="ja-JP" altLang="en-US" dirty="0" smtClean="0"/>
              <a:t>「適切に」「なにか」は用いるアルゴリズムによる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60201" y="2852936"/>
                <a:ext cx="8208912" cy="2448272"/>
              </a:xfrm>
              <a:prstGeom prst="rect">
                <a:avLst/>
              </a:prstGeom>
              <a:solidFill>
                <a:srgbClr val="CCFF99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𝑅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≔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𝑉</m:t>
                    </m:r>
                  </m:oMath>
                </a14:m>
                <a:r>
                  <a:rPr kumimoji="1"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  <a:p>
                <a:r>
                  <a:rPr lang="en-US" altLang="ja-JP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while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𝑅</m:t>
                    </m:r>
                  </m:oMath>
                </a14:m>
                <a:r>
                  <a:rPr kumimoji="1"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kumimoji="1"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が空でない</a:t>
                </a:r>
                <a:r>
                  <a:rPr kumimoji="1"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: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𝑢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∈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𝑅</m:t>
                    </m:r>
                  </m:oMath>
                </a14:m>
                <a:r>
                  <a:rPr lang="en-US" altLang="ja-JP" sz="2800" b="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b="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を「適切に」選ぶ</a:t>
                </a:r>
                <a:r>
                  <a:rPr lang="en-US" altLang="ja-JP" sz="2800" b="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𝑅</m:t>
                    </m:r>
                  </m:oMath>
                </a14:m>
                <a:r>
                  <a:rPr lang="en-US" altLang="ja-JP" sz="2800" b="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b="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から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𝑢</m:t>
                    </m:r>
                  </m:oMath>
                </a14:m>
                <a:r>
                  <a:rPr lang="en-US" altLang="ja-JP" sz="2800" b="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b="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を取り除く</a:t>
                </a:r>
                <a:r>
                  <a:rPr lang="en-US" altLang="ja-JP" sz="2800" b="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  <a:p>
                <a:r>
                  <a:rPr lang="en-US" altLang="ja-JP" sz="2800" b="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𝑢</m:t>
                    </m:r>
                  </m:oMath>
                </a14:m>
                <a:r>
                  <a:rPr lang="en-US" altLang="ja-JP" sz="2800" b="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b="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に接続している辺を走査して「なにか」する</a:t>
                </a:r>
                <a:r>
                  <a:rPr lang="en-US" altLang="ja-JP" sz="2800" b="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  <a:p>
                <a:endParaRPr lang="en-US" altLang="ja-JP" sz="2800" b="0" dirty="0" smtClean="0">
                  <a:solidFill>
                    <a:schemeClr val="tx1"/>
                  </a:solidFill>
                  <a:latin typeface="+mn-ea"/>
                  <a:cs typeface="DejaVu Sans Mono" pitchFamily="49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01" y="2852936"/>
                <a:ext cx="8208912" cy="2448272"/>
              </a:xfrm>
              <a:prstGeom prst="rect">
                <a:avLst/>
              </a:prstGeom>
              <a:blipFill rotWithShape="1">
                <a:blip r:embed="rId2"/>
                <a:stretch>
                  <a:fillRect l="-1332" t="-24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7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DFS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u="sng" dirty="0" smtClean="0"/>
                  <a:t>深さ優先探索</a:t>
                </a:r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(depth-first search)</a:t>
                </a:r>
              </a:p>
              <a:p>
                <a:pPr lvl="1"/>
                <a:r>
                  <a:rPr lang="ja-JP" altLang="en-US" dirty="0" smtClean="0"/>
                  <a:t>「バックトラック法」とも</a:t>
                </a:r>
                <a:endParaRPr lang="en-US" altLang="ja-JP" dirty="0" smtClean="0"/>
              </a:p>
              <a:p>
                <a:pPr lvl="1"/>
                <a:endParaRPr kumimoji="1" lang="en-US" altLang="ja-JP" dirty="0"/>
              </a:p>
              <a:p>
                <a:r>
                  <a:rPr lang="ja-JP" altLang="en-US" dirty="0" smtClean="0"/>
                  <a:t>「人間が街で行える探索」</a:t>
                </a:r>
                <a:endParaRPr lang="en-US" altLang="ja-JP" dirty="0" smtClean="0"/>
              </a:p>
              <a:p>
                <a:r>
                  <a:rPr kumimoji="1" lang="ja-JP" altLang="en-US" dirty="0" smtClean="0"/>
                  <a:t>再帰</a:t>
                </a:r>
                <a:r>
                  <a:rPr kumimoji="1" lang="en-US" altLang="ja-JP" dirty="0" smtClean="0"/>
                  <a:t>, </a:t>
                </a:r>
                <a:r>
                  <a:rPr kumimoji="1" lang="ja-JP" altLang="en-US" dirty="0" smtClean="0"/>
                  <a:t>スタック</a:t>
                </a:r>
                <a:endParaRPr kumimoji="1" lang="en-US" altLang="ja-JP" dirty="0" smtClean="0"/>
              </a:p>
              <a:p>
                <a:r>
                  <a:rPr lang="ja-JP" altLang="en-US" dirty="0" smtClean="0"/>
                  <a:t>計算量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時間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𝑂</m:t>
                    </m:r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latin typeface="Cambria Math"/>
                      </a:rPr>
                      <m:t>𝑛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𝑚</m:t>
                    </m:r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dirty="0" smtClean="0"/>
                  <a:t> (</a:t>
                </a:r>
                <a:r>
                  <a:rPr lang="ja-JP" altLang="en-US" dirty="0" smtClean="0"/>
                  <a:t>隣接行列で持つ場合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𝑂</m:t>
                    </m:r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dirty="0" smtClean="0"/>
                  <a:t>)</a:t>
                </a:r>
              </a:p>
              <a:p>
                <a:pPr lvl="1"/>
                <a:r>
                  <a:rPr kumimoji="1" lang="ja-JP" altLang="en-US" dirty="0" smtClean="0"/>
                  <a:t>空間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𝑂</m:t>
                    </m:r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𝑛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(</a:t>
                </a:r>
                <a:r>
                  <a:rPr kumimoji="1" lang="ja-JP" altLang="en-US" dirty="0" smtClean="0"/>
                  <a:t>再帰の深さ</a:t>
                </a:r>
                <a:r>
                  <a:rPr kumimoji="1" lang="en-US" altLang="ja-JP" dirty="0" smtClean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b="-5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8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DFS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53183" y="1700808"/>
                <a:ext cx="8208912" cy="4062956"/>
              </a:xfrm>
              <a:prstGeom prst="rect">
                <a:avLst/>
              </a:prstGeom>
              <a:solidFill>
                <a:srgbClr val="CCFF99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altLang="ja-JP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function</a:t>
                </a:r>
                <a:r>
                  <a:rPr lang="en-US" altLang="ja-JP" sz="2800" b="0" dirty="0" smtClean="0">
                    <a:solidFill>
                      <a:schemeClr val="tx1"/>
                    </a:solidFill>
                    <a:cs typeface="DejaVu Sans Mono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𝐷𝐹𝑆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 (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𝑢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)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頂点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𝑢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を訪れた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, </a:t>
                </a:r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と記録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for each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𝑣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𝑢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に隣接している点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):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if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頂点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𝑣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をまだ訪れていない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: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𝐷𝐹𝑆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 </m:t>
                    </m:r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  <a:p>
                <a:endParaRPr lang="en-US" altLang="ja-JP" sz="2800" dirty="0">
                  <a:solidFill>
                    <a:schemeClr val="tx1"/>
                  </a:solidFill>
                  <a:latin typeface="+mn-ea"/>
                  <a:cs typeface="DejaVu Sans Mono" pitchFamily="49" charset="0"/>
                </a:endParaRPr>
              </a:p>
              <a:p>
                <a:r>
                  <a:rPr lang="en-US" altLang="ja-JP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altLang="ja-JP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each</a:t>
                </a:r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𝑢</m:t>
                    </m:r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∈</m:t>
                    </m:r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𝑉</m:t>
                    </m:r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: </a:t>
                </a:r>
              </a:p>
              <a:p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if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頂点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𝑢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をまだ訪れていない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:</a:t>
                </a:r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endParaRPr lang="en-US" altLang="ja-JP" sz="2800" dirty="0" smtClean="0">
                  <a:solidFill>
                    <a:schemeClr val="tx1"/>
                  </a:solidFill>
                  <a:latin typeface="+mn-ea"/>
                  <a:cs typeface="DejaVu Sans Mono" pitchFamily="49" charset="0"/>
                </a:endParaRPr>
              </a:p>
              <a:p>
                <a:r>
                  <a:rPr lang="en-US" altLang="ja-JP" sz="2800" b="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b="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𝐷𝐹𝑆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 </m:t>
                    </m:r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  <a:endParaRPr lang="en-US" altLang="ja-JP" sz="2800" dirty="0">
                  <a:solidFill>
                    <a:schemeClr val="tx1"/>
                  </a:solidFill>
                  <a:latin typeface="+mn-ea"/>
                  <a:cs typeface="DejaVu Sans Mono" pitchFamily="49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3" y="1700808"/>
                <a:ext cx="8208912" cy="4062956"/>
              </a:xfrm>
              <a:prstGeom prst="rect">
                <a:avLst/>
              </a:prstGeom>
              <a:blipFill rotWithShape="1">
                <a:blip r:embed="rId2"/>
                <a:stretch>
                  <a:fillRect l="-1332" t="-1045" b="-4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9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グラフ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グラフ理論からの出題</a:t>
            </a:r>
            <a:endParaRPr kumimoji="1" lang="en-US" altLang="ja-JP" dirty="0" smtClean="0"/>
          </a:p>
          <a:p>
            <a:pPr lvl="1"/>
            <a:r>
              <a:rPr lang="en-US" altLang="ja-JP" sz="2600" dirty="0" smtClean="0"/>
              <a:t>Islands (IOI 2008)</a:t>
            </a:r>
            <a:endParaRPr kumimoji="1" lang="en-US" altLang="ja-JP" sz="2600" dirty="0" smtClean="0"/>
          </a:p>
          <a:p>
            <a:pPr lvl="1"/>
            <a:r>
              <a:rPr lang="en-US" altLang="ja-JP" sz="2600" dirty="0" smtClean="0"/>
              <a:t>Regions (IOI 2009)</a:t>
            </a:r>
          </a:p>
          <a:p>
            <a:pPr lvl="1"/>
            <a:r>
              <a:rPr kumimoji="1" lang="en-US" altLang="ja-JP" sz="2600" dirty="0" err="1" smtClean="0"/>
              <a:t>Saveit</a:t>
            </a:r>
            <a:r>
              <a:rPr kumimoji="1" lang="en-US" altLang="ja-JP" sz="2600" dirty="0" smtClean="0"/>
              <a:t> (IOI 2010)</a:t>
            </a:r>
          </a:p>
          <a:p>
            <a:pPr lvl="1"/>
            <a:r>
              <a:rPr lang="en-US" altLang="ja-JP" sz="2600" dirty="0" smtClean="0"/>
              <a:t>Regions (JOI 2010 </a:t>
            </a:r>
            <a:r>
              <a:rPr lang="ja-JP" altLang="en-US" sz="2600" dirty="0" smtClean="0"/>
              <a:t>春合宿</a:t>
            </a:r>
            <a:r>
              <a:rPr lang="en-US" altLang="ja-JP" sz="2600" dirty="0" smtClean="0"/>
              <a:t>)</a:t>
            </a:r>
          </a:p>
          <a:p>
            <a:pPr lvl="1"/>
            <a:r>
              <a:rPr kumimoji="1" lang="en-US" altLang="ja-JP" sz="2600" dirty="0" smtClean="0"/>
              <a:t>Finals (JOI 2010 </a:t>
            </a:r>
            <a:r>
              <a:rPr kumimoji="1" lang="ja-JP" altLang="en-US" sz="2600" dirty="0" smtClean="0"/>
              <a:t>春合宿</a:t>
            </a:r>
            <a:r>
              <a:rPr kumimoji="1" lang="en-US" altLang="ja-JP" sz="2600" dirty="0" smtClean="0"/>
              <a:t>)</a:t>
            </a:r>
          </a:p>
          <a:p>
            <a:pPr lvl="1"/>
            <a:r>
              <a:rPr lang="en-US" altLang="ja-JP" sz="2600" dirty="0" err="1" smtClean="0"/>
              <a:t>Joitter</a:t>
            </a:r>
            <a:r>
              <a:rPr lang="en-US" altLang="ja-JP" sz="2600" dirty="0" smtClean="0"/>
              <a:t> (JOI 2011 </a:t>
            </a:r>
            <a:r>
              <a:rPr lang="ja-JP" altLang="en-US" sz="2600" dirty="0" smtClean="0"/>
              <a:t>選考会</a:t>
            </a:r>
            <a:r>
              <a:rPr lang="en-US" altLang="ja-JP" sz="2600" dirty="0" smtClean="0"/>
              <a:t>)</a:t>
            </a:r>
          </a:p>
          <a:p>
            <a:pPr lvl="1"/>
            <a:r>
              <a:rPr lang="en-US" altLang="ja-JP" sz="2600" dirty="0" err="1" smtClean="0"/>
              <a:t>Shiritori</a:t>
            </a:r>
            <a:r>
              <a:rPr lang="en-US" altLang="ja-JP" sz="2600" dirty="0" smtClean="0"/>
              <a:t> (JOI 2011 </a:t>
            </a:r>
            <a:r>
              <a:rPr lang="ja-JP" altLang="en-US" sz="2600" dirty="0" smtClean="0"/>
              <a:t>選考会</a:t>
            </a:r>
            <a:r>
              <a:rPr lang="en-US" altLang="ja-JP" sz="2600" dirty="0" smtClean="0"/>
              <a:t>)</a:t>
            </a:r>
          </a:p>
          <a:p>
            <a:pPr lvl="1"/>
            <a:r>
              <a:rPr lang="en-US" altLang="ja-JP" sz="2600" dirty="0" smtClean="0"/>
              <a:t>Report (JOI 2011 </a:t>
            </a:r>
            <a:r>
              <a:rPr lang="ja-JP" altLang="en-US" sz="2600" dirty="0" smtClean="0"/>
              <a:t>選考会</a:t>
            </a:r>
            <a:r>
              <a:rPr lang="en-US" altLang="ja-JP" sz="2600" dirty="0" smtClean="0"/>
              <a:t>)</a:t>
            </a:r>
            <a:endParaRPr lang="en-US" altLang="ja-JP" sz="2600" dirty="0" smtClean="0"/>
          </a:p>
          <a:p>
            <a:pPr lvl="1"/>
            <a:r>
              <a:rPr lang="en-US" altLang="ja-JP" sz="2600" dirty="0" smtClean="0"/>
              <a:t>Orienteering </a:t>
            </a:r>
            <a:r>
              <a:rPr lang="en-US" altLang="ja-JP" sz="2600" dirty="0" smtClean="0"/>
              <a:t>(JOI 2011 </a:t>
            </a:r>
            <a:r>
              <a:rPr lang="ja-JP" altLang="en-US" sz="2600" dirty="0" smtClean="0"/>
              <a:t>選考会</a:t>
            </a:r>
            <a:r>
              <a:rPr lang="en-US" altLang="ja-JP" sz="2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931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DFS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3347784" y="237029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123728" y="3573016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513878" y="459747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256056" y="2708960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076056" y="534601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876256" y="287342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722317" y="399613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955190" y="426073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386951" y="461193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279977" y="246997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stCxn id="13" idx="5"/>
            <a:endCxn id="5" idx="1"/>
          </p:cNvCxnSpPr>
          <p:nvPr/>
        </p:nvCxnSpPr>
        <p:spPr>
          <a:xfrm>
            <a:off x="1587256" y="2777257"/>
            <a:ext cx="589193" cy="848480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5" idx="7"/>
            <a:endCxn id="4" idx="3"/>
          </p:cNvCxnSpPr>
          <p:nvPr/>
        </p:nvCxnSpPr>
        <p:spPr>
          <a:xfrm flipV="1">
            <a:off x="2431007" y="2677578"/>
            <a:ext cx="969498" cy="948159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5" idx="3"/>
            <a:endCxn id="12" idx="7"/>
          </p:cNvCxnSpPr>
          <p:nvPr/>
        </p:nvCxnSpPr>
        <p:spPr>
          <a:xfrm flipH="1">
            <a:off x="1694230" y="3880295"/>
            <a:ext cx="482219" cy="784359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5" idx="5"/>
            <a:endCxn id="6" idx="1"/>
          </p:cNvCxnSpPr>
          <p:nvPr/>
        </p:nvCxnSpPr>
        <p:spPr>
          <a:xfrm>
            <a:off x="2431007" y="3880295"/>
            <a:ext cx="1135592" cy="769899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2" idx="6"/>
            <a:endCxn id="6" idx="2"/>
          </p:cNvCxnSpPr>
          <p:nvPr/>
        </p:nvCxnSpPr>
        <p:spPr>
          <a:xfrm flipV="1">
            <a:off x="1746951" y="4777473"/>
            <a:ext cx="1766927" cy="14460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7" idx="2"/>
            <a:endCxn id="4" idx="6"/>
          </p:cNvCxnSpPr>
          <p:nvPr/>
        </p:nvCxnSpPr>
        <p:spPr>
          <a:xfrm flipH="1" flipV="1">
            <a:off x="3707784" y="2550299"/>
            <a:ext cx="1548272" cy="338661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7" idx="4"/>
            <a:endCxn id="11" idx="1"/>
          </p:cNvCxnSpPr>
          <p:nvPr/>
        </p:nvCxnSpPr>
        <p:spPr>
          <a:xfrm>
            <a:off x="5436056" y="3068960"/>
            <a:ext cx="571855" cy="1244498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11" idx="3"/>
            <a:endCxn id="8" idx="7"/>
          </p:cNvCxnSpPr>
          <p:nvPr/>
        </p:nvCxnSpPr>
        <p:spPr>
          <a:xfrm flipH="1">
            <a:off x="5383335" y="4568016"/>
            <a:ext cx="624576" cy="830723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11" idx="6"/>
            <a:endCxn id="10" idx="2"/>
          </p:cNvCxnSpPr>
          <p:nvPr/>
        </p:nvCxnSpPr>
        <p:spPr>
          <a:xfrm flipV="1">
            <a:off x="6315190" y="4176134"/>
            <a:ext cx="1407127" cy="264603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7" idx="6"/>
            <a:endCxn id="9" idx="2"/>
          </p:cNvCxnSpPr>
          <p:nvPr/>
        </p:nvCxnSpPr>
        <p:spPr>
          <a:xfrm>
            <a:off x="5616056" y="2888960"/>
            <a:ext cx="1260200" cy="164464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9" idx="5"/>
            <a:endCxn id="10" idx="1"/>
          </p:cNvCxnSpPr>
          <p:nvPr/>
        </p:nvCxnSpPr>
        <p:spPr>
          <a:xfrm>
            <a:off x="7183535" y="3180703"/>
            <a:ext cx="591503" cy="868152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H="1">
            <a:off x="2483728" y="2702699"/>
            <a:ext cx="648112" cy="654293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H="1" flipV="1">
            <a:off x="1871700" y="2873424"/>
            <a:ext cx="304749" cy="483568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1587256" y="3053424"/>
            <a:ext cx="348083" cy="561355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H="1">
            <a:off x="1639977" y="3880295"/>
            <a:ext cx="295362" cy="560442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2123728" y="4971933"/>
            <a:ext cx="1008112" cy="11444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2176449" y="4664654"/>
            <a:ext cx="955391" cy="0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V="1">
            <a:off x="1935339" y="4048855"/>
            <a:ext cx="241110" cy="548618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V="1">
            <a:off x="2807784" y="2971192"/>
            <a:ext cx="540000" cy="601824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3873878" y="2719629"/>
            <a:ext cx="1202178" cy="310216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>
            <a:off x="5383335" y="3233424"/>
            <a:ext cx="412801" cy="1027313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flipH="1">
            <a:off x="5383335" y="4568016"/>
            <a:ext cx="412801" cy="661184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V="1">
            <a:off x="5589735" y="4791933"/>
            <a:ext cx="418176" cy="554085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V="1">
            <a:off x="6516216" y="4356134"/>
            <a:ext cx="963070" cy="211882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H="1" flipV="1">
            <a:off x="7380312" y="3233424"/>
            <a:ext cx="394726" cy="646871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7056256" y="3356992"/>
            <a:ext cx="521419" cy="691863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flipH="1">
            <a:off x="6516216" y="4048855"/>
            <a:ext cx="800749" cy="223619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flipH="1" flipV="1">
            <a:off x="5695623" y="3180703"/>
            <a:ext cx="439567" cy="868152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 flipH="1" flipV="1">
            <a:off x="3995936" y="2370299"/>
            <a:ext cx="1080120" cy="279679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99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4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5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7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8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9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0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DFS-tree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DFS </a:t>
            </a:r>
            <a:r>
              <a:rPr kumimoji="1" lang="ja-JP" altLang="en-US" dirty="0" smtClean="0"/>
              <a:t>を行うと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通った辺からなる森ができる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連結グラフに対しては木が得られる</a:t>
            </a:r>
            <a:endParaRPr lang="en-US" altLang="ja-JP" dirty="0"/>
          </a:p>
          <a:p>
            <a:pPr lvl="1"/>
            <a:r>
              <a:rPr kumimoji="1" lang="ja-JP" altLang="en-US" u="sng" dirty="0" smtClean="0"/>
              <a:t>深さ優先探索木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(DFS-tree) </a:t>
            </a:r>
            <a:r>
              <a:rPr kumimoji="1" lang="ja-JP" altLang="en-US" dirty="0" smtClean="0"/>
              <a:t>あるいは              </a:t>
            </a:r>
            <a:r>
              <a:rPr lang="ja-JP" altLang="en-US" u="sng" dirty="0" smtClean="0"/>
              <a:t>深さ優先探索森</a:t>
            </a:r>
            <a:r>
              <a:rPr lang="ja-JP" altLang="en-US" dirty="0" smtClean="0"/>
              <a:t> </a:t>
            </a:r>
            <a:r>
              <a:rPr lang="en-US" altLang="ja-JP" dirty="0" smtClean="0"/>
              <a:t>(DFS-forest)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以下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無向連結グラフで考える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DFS </a:t>
            </a:r>
            <a:r>
              <a:rPr kumimoji="1" lang="ja-JP" altLang="en-US" dirty="0" smtClean="0"/>
              <a:t>で通らなかった辺は？</a:t>
            </a:r>
            <a:endParaRPr kumimoji="1" lang="en-US" altLang="ja-JP" dirty="0" smtClean="0"/>
          </a:p>
          <a:p>
            <a:pPr lvl="1"/>
            <a:r>
              <a:rPr lang="ja-JP" altLang="en-US" u="sng" dirty="0"/>
              <a:t>後退</a:t>
            </a:r>
            <a:r>
              <a:rPr lang="ja-JP" altLang="en-US" u="sng" dirty="0" smtClean="0"/>
              <a:t>辺</a:t>
            </a:r>
            <a:r>
              <a:rPr lang="ja-JP" altLang="en-US" dirty="0" smtClean="0"/>
              <a:t> </a:t>
            </a:r>
            <a:r>
              <a:rPr lang="en-US" altLang="ja-JP" dirty="0" smtClean="0"/>
              <a:t>(back edge)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90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DFS-tree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3347784" y="237029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123728" y="3573016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513878" y="459747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256056" y="2708960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076056" y="534601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876256" y="287342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722317" y="399613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955190" y="426073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386951" y="461193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279977" y="246997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>
            <a:stCxn id="4" idx="3"/>
            <a:endCxn id="5" idx="7"/>
          </p:cNvCxnSpPr>
          <p:nvPr/>
        </p:nvCxnSpPr>
        <p:spPr>
          <a:xfrm flipH="1">
            <a:off x="2431007" y="2677578"/>
            <a:ext cx="969498" cy="948159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5" idx="1"/>
            <a:endCxn id="13" idx="5"/>
          </p:cNvCxnSpPr>
          <p:nvPr/>
        </p:nvCxnSpPr>
        <p:spPr>
          <a:xfrm flipH="1" flipV="1">
            <a:off x="1587256" y="2777257"/>
            <a:ext cx="589193" cy="848480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5" idx="3"/>
            <a:endCxn id="12" idx="7"/>
          </p:cNvCxnSpPr>
          <p:nvPr/>
        </p:nvCxnSpPr>
        <p:spPr>
          <a:xfrm flipH="1">
            <a:off x="1694230" y="3880295"/>
            <a:ext cx="482219" cy="784359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12" idx="6"/>
            <a:endCxn id="6" idx="2"/>
          </p:cNvCxnSpPr>
          <p:nvPr/>
        </p:nvCxnSpPr>
        <p:spPr>
          <a:xfrm flipV="1">
            <a:off x="1746951" y="4777473"/>
            <a:ext cx="1766927" cy="14460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4" idx="6"/>
            <a:endCxn id="7" idx="2"/>
          </p:cNvCxnSpPr>
          <p:nvPr/>
        </p:nvCxnSpPr>
        <p:spPr>
          <a:xfrm>
            <a:off x="3707784" y="2550299"/>
            <a:ext cx="1548272" cy="338661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7" idx="4"/>
            <a:endCxn id="11" idx="1"/>
          </p:cNvCxnSpPr>
          <p:nvPr/>
        </p:nvCxnSpPr>
        <p:spPr>
          <a:xfrm>
            <a:off x="5436056" y="3068960"/>
            <a:ext cx="571855" cy="1244498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11" idx="3"/>
            <a:endCxn id="8" idx="7"/>
          </p:cNvCxnSpPr>
          <p:nvPr/>
        </p:nvCxnSpPr>
        <p:spPr>
          <a:xfrm flipH="1">
            <a:off x="5383335" y="4568016"/>
            <a:ext cx="624576" cy="830723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stCxn id="11" idx="6"/>
            <a:endCxn id="10" idx="2"/>
          </p:cNvCxnSpPr>
          <p:nvPr/>
        </p:nvCxnSpPr>
        <p:spPr>
          <a:xfrm flipV="1">
            <a:off x="6315190" y="4176134"/>
            <a:ext cx="1407127" cy="264603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stCxn id="10" idx="0"/>
            <a:endCxn id="9" idx="5"/>
          </p:cNvCxnSpPr>
          <p:nvPr/>
        </p:nvCxnSpPr>
        <p:spPr>
          <a:xfrm flipH="1" flipV="1">
            <a:off x="7183535" y="3180703"/>
            <a:ext cx="718782" cy="815431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>
            <a:stCxn id="6" idx="1"/>
            <a:endCxn id="5" idx="5"/>
          </p:cNvCxnSpPr>
          <p:nvPr/>
        </p:nvCxnSpPr>
        <p:spPr>
          <a:xfrm flipH="1" flipV="1">
            <a:off x="2431007" y="3880295"/>
            <a:ext cx="1135592" cy="7698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>
            <a:stCxn id="9" idx="2"/>
            <a:endCxn id="7" idx="6"/>
          </p:cNvCxnSpPr>
          <p:nvPr/>
        </p:nvCxnSpPr>
        <p:spPr>
          <a:xfrm flipH="1" flipV="1">
            <a:off x="5616056" y="2888960"/>
            <a:ext cx="1260200" cy="1644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9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橋</a:t>
            </a:r>
            <a:r>
              <a:rPr lang="en-US" altLang="ja-JP" dirty="0" smtClean="0"/>
              <a:t>, </a:t>
            </a:r>
            <a:r>
              <a:rPr kumimoji="1" lang="ja-JP" altLang="en-US" dirty="0" smtClean="0"/>
              <a:t>関節点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u="sng" dirty="0" smtClean="0"/>
              <a:t>橋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(bridge)</a:t>
            </a:r>
            <a:r>
              <a:rPr kumimoji="1" lang="ja-JP" altLang="en-US" dirty="0" smtClean="0"/>
              <a:t> ： 取り除くと連結成分が増える辺</a:t>
            </a:r>
            <a:endParaRPr kumimoji="1" lang="en-US" altLang="ja-JP" dirty="0" smtClean="0"/>
          </a:p>
          <a:p>
            <a:r>
              <a:rPr kumimoji="1" lang="ja-JP" altLang="en-US" u="sng" dirty="0" smtClean="0"/>
              <a:t>関節点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(articulation point)</a:t>
            </a:r>
            <a:r>
              <a:rPr kumimoji="1" lang="ja-JP" altLang="en-US" dirty="0" smtClean="0"/>
              <a:t> ： </a:t>
            </a:r>
            <a:r>
              <a:rPr lang="ja-JP" altLang="en-US" dirty="0" smtClean="0"/>
              <a:t>取り除くと連結</a:t>
            </a:r>
            <a:r>
              <a:rPr lang="ja-JP" altLang="en-US" dirty="0"/>
              <a:t>成分</a:t>
            </a:r>
            <a:r>
              <a:rPr lang="ja-JP" altLang="en-US" dirty="0" smtClean="0"/>
              <a:t>が増える頂点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接続している辺も同時に取り除く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問題 ： 与えられた無向連結グラフの橋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関節点をすべて求めよ</a:t>
            </a:r>
            <a:r>
              <a:rPr kumimoji="1" lang="en-US" altLang="ja-JP" dirty="0" smtClean="0"/>
              <a:t>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58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橋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関節点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3347784" y="2370299"/>
            <a:ext cx="360000" cy="360000"/>
          </a:xfrm>
          <a:prstGeom prst="ellipse">
            <a:avLst/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123728" y="3573016"/>
            <a:ext cx="360000" cy="360000"/>
          </a:xfrm>
          <a:prstGeom prst="ellipse">
            <a:avLst/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513878" y="459747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256056" y="2708960"/>
            <a:ext cx="360000" cy="360000"/>
          </a:xfrm>
          <a:prstGeom prst="ellipse">
            <a:avLst/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076056" y="534601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876256" y="287342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722317" y="399613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955190" y="4260737"/>
            <a:ext cx="360000" cy="360000"/>
          </a:xfrm>
          <a:prstGeom prst="ellipse">
            <a:avLst/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386951" y="461193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279977" y="246997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stCxn id="13" idx="5"/>
            <a:endCxn id="5" idx="1"/>
          </p:cNvCxnSpPr>
          <p:nvPr/>
        </p:nvCxnSpPr>
        <p:spPr>
          <a:xfrm>
            <a:off x="1587256" y="2777257"/>
            <a:ext cx="589193" cy="848480"/>
          </a:xfrm>
          <a:prstGeom prst="line">
            <a:avLst/>
          </a:prstGeom>
          <a:ln w="25400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5" idx="7"/>
            <a:endCxn id="4" idx="3"/>
          </p:cNvCxnSpPr>
          <p:nvPr/>
        </p:nvCxnSpPr>
        <p:spPr>
          <a:xfrm flipV="1">
            <a:off x="2431007" y="2677578"/>
            <a:ext cx="969498" cy="948159"/>
          </a:xfrm>
          <a:prstGeom prst="line">
            <a:avLst/>
          </a:prstGeom>
          <a:ln w="25400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5" idx="3"/>
            <a:endCxn id="12" idx="7"/>
          </p:cNvCxnSpPr>
          <p:nvPr/>
        </p:nvCxnSpPr>
        <p:spPr>
          <a:xfrm flipH="1">
            <a:off x="1694230" y="3880295"/>
            <a:ext cx="482219" cy="784359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5" idx="5"/>
            <a:endCxn id="6" idx="1"/>
          </p:cNvCxnSpPr>
          <p:nvPr/>
        </p:nvCxnSpPr>
        <p:spPr>
          <a:xfrm>
            <a:off x="2431007" y="3880295"/>
            <a:ext cx="1135592" cy="769899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2" idx="6"/>
            <a:endCxn id="6" idx="2"/>
          </p:cNvCxnSpPr>
          <p:nvPr/>
        </p:nvCxnSpPr>
        <p:spPr>
          <a:xfrm flipV="1">
            <a:off x="1746951" y="4777473"/>
            <a:ext cx="1766927" cy="14460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7" idx="2"/>
            <a:endCxn id="4" idx="6"/>
          </p:cNvCxnSpPr>
          <p:nvPr/>
        </p:nvCxnSpPr>
        <p:spPr>
          <a:xfrm flipH="1" flipV="1">
            <a:off x="3707784" y="2550299"/>
            <a:ext cx="1548272" cy="338661"/>
          </a:xfrm>
          <a:prstGeom prst="line">
            <a:avLst/>
          </a:prstGeom>
          <a:ln w="25400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7" idx="4"/>
            <a:endCxn id="11" idx="1"/>
          </p:cNvCxnSpPr>
          <p:nvPr/>
        </p:nvCxnSpPr>
        <p:spPr>
          <a:xfrm>
            <a:off x="5436056" y="3068960"/>
            <a:ext cx="571855" cy="1244498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11" idx="3"/>
            <a:endCxn id="8" idx="7"/>
          </p:cNvCxnSpPr>
          <p:nvPr/>
        </p:nvCxnSpPr>
        <p:spPr>
          <a:xfrm flipH="1">
            <a:off x="5383335" y="4568016"/>
            <a:ext cx="624576" cy="830723"/>
          </a:xfrm>
          <a:prstGeom prst="line">
            <a:avLst/>
          </a:prstGeom>
          <a:ln w="25400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11" idx="6"/>
            <a:endCxn id="10" idx="2"/>
          </p:cNvCxnSpPr>
          <p:nvPr/>
        </p:nvCxnSpPr>
        <p:spPr>
          <a:xfrm flipV="1">
            <a:off x="6315190" y="4176134"/>
            <a:ext cx="1407127" cy="264603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7" idx="6"/>
            <a:endCxn id="9" idx="2"/>
          </p:cNvCxnSpPr>
          <p:nvPr/>
        </p:nvCxnSpPr>
        <p:spPr>
          <a:xfrm>
            <a:off x="5616056" y="2888960"/>
            <a:ext cx="1260200" cy="164464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9" idx="5"/>
            <a:endCxn id="10" idx="1"/>
          </p:cNvCxnSpPr>
          <p:nvPr/>
        </p:nvCxnSpPr>
        <p:spPr>
          <a:xfrm>
            <a:off x="7183535" y="3180703"/>
            <a:ext cx="591503" cy="868152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7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橋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関節点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橋</a:t>
                </a:r>
                <a:endParaRPr kumimoji="1" lang="en-US" altLang="ja-JP" dirty="0" smtClean="0"/>
              </a:p>
              <a:p>
                <a:pPr lvl="1"/>
                <a:r>
                  <a:rPr lang="ja-JP" altLang="en-US" dirty="0" smtClean="0"/>
                  <a:t>単純な方法</a:t>
                </a:r>
                <a:r>
                  <a:rPr lang="en-US" altLang="ja-JP" dirty="0"/>
                  <a:t> </a:t>
                </a:r>
                <a:r>
                  <a:rPr lang="ja-JP" altLang="en-US" dirty="0" smtClean="0"/>
                  <a:t>： 各辺に対し</a:t>
                </a:r>
                <a:r>
                  <a:rPr lang="en-US" altLang="ja-JP" dirty="0" smtClean="0"/>
                  <a:t>, </a:t>
                </a:r>
                <a:r>
                  <a:rPr lang="ja-JP" altLang="en-US" dirty="0" smtClean="0"/>
                  <a:t>それを取り除いたときに連結かどうかを </a:t>
                </a:r>
                <a:r>
                  <a:rPr lang="en-US" altLang="ja-JP" dirty="0" smtClean="0"/>
                  <a:t>DFS </a:t>
                </a:r>
                <a:r>
                  <a:rPr lang="ja-JP" altLang="en-US" dirty="0" smtClean="0"/>
                  <a:t>などにより調べる</a:t>
                </a:r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𝑂</m:t>
                    </m:r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ja-JP" b="0" dirty="0" smtClean="0"/>
              </a:p>
              <a:p>
                <a:pPr lvl="1"/>
                <a:endParaRPr kumimoji="1" lang="en-US" altLang="ja-JP" dirty="0" smtClean="0"/>
              </a:p>
              <a:p>
                <a:pPr lvl="1"/>
                <a:r>
                  <a:rPr kumimoji="1" lang="ja-JP" altLang="en-US" dirty="0" smtClean="0"/>
                  <a:t>少し工夫 ： </a:t>
                </a:r>
                <a:r>
                  <a:rPr kumimoji="1" lang="en-US" altLang="ja-JP" dirty="0" smtClean="0"/>
                  <a:t>DFS </a:t>
                </a:r>
                <a:r>
                  <a:rPr kumimoji="1" lang="ja-JP" altLang="en-US" dirty="0" smtClean="0"/>
                  <a:t>を行ったとき</a:t>
                </a:r>
                <a:r>
                  <a:rPr kumimoji="1" lang="en-US" altLang="ja-JP" dirty="0" smtClean="0"/>
                  <a:t>, </a:t>
                </a:r>
                <a:r>
                  <a:rPr kumimoji="1" lang="ja-JP" altLang="en-US" dirty="0" smtClean="0"/>
                  <a:t>後退辺は橋になりえないので</a:t>
                </a:r>
                <a:r>
                  <a:rPr kumimoji="1" lang="en-US" altLang="ja-JP" dirty="0" smtClean="0"/>
                  <a:t>, DFS </a:t>
                </a:r>
                <a:r>
                  <a:rPr kumimoji="1" lang="ja-JP" altLang="en-US" dirty="0" smtClean="0"/>
                  <a:t>木の辺 </a:t>
                </a:r>
                <a:r>
                  <a:rPr kumimoji="1" lang="en-US" altLang="ja-JP" dirty="0" smtClean="0"/>
                  <a:t>(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𝑛</m:t>
                    </m:r>
                    <m:r>
                      <a:rPr kumimoji="1" lang="en-US" altLang="ja-JP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本</a:t>
                </a:r>
                <a:r>
                  <a:rPr kumimoji="1" lang="en-US" altLang="ja-JP" dirty="0" smtClean="0"/>
                  <a:t>) </a:t>
                </a:r>
                <a:r>
                  <a:rPr kumimoji="1" lang="ja-JP" altLang="en-US" dirty="0" smtClean="0"/>
                  <a:t>のみを</a:t>
                </a:r>
                <a:r>
                  <a:rPr lang="ja-JP" altLang="en-US" dirty="0" smtClean="0"/>
                  <a:t>調べる</a:t>
                </a:r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𝑂</m:t>
                    </m:r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r="-8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9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Lowlink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頂点を訪れた</a:t>
                </a:r>
                <a:r>
                  <a:rPr lang="ja-JP" altLang="en-US" dirty="0" smtClean="0"/>
                  <a:t>順に番号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𝑜𝑟𝑑</m:t>
                    </m:r>
                    <m:r>
                      <a:rPr lang="en-US" altLang="ja-JP" b="0" i="1" smtClean="0">
                        <a:latin typeface="Cambria Math"/>
                      </a:rPr>
                      <m:t>[</m:t>
                    </m:r>
                    <m:r>
                      <a:rPr lang="en-US" altLang="ja-JP" b="0" i="1" smtClean="0">
                        <a:latin typeface="Cambria Math"/>
                      </a:rPr>
                      <m:t>𝑢</m:t>
                    </m:r>
                    <m:r>
                      <a:rPr lang="en-US" altLang="ja-JP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ja-JP" altLang="en-US" dirty="0" smtClean="0"/>
                  <a:t> をつける</a:t>
                </a:r>
                <a:endParaRPr lang="en-US" altLang="ja-JP" dirty="0" smtClean="0"/>
              </a:p>
              <a:p>
                <a:pPr lvl="1"/>
                <a:r>
                  <a:rPr kumimoji="1" lang="ja-JP" altLang="en-US" dirty="0" smtClean="0"/>
                  <a:t>根から葉の向きへ進むと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𝑜𝑟𝑑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は大きくなる</a:t>
                </a:r>
                <a:endParaRPr kumimoji="1" lang="en-US" altLang="ja-JP" dirty="0" smtClean="0"/>
              </a:p>
              <a:p>
                <a:r>
                  <a:rPr kumimoji="1" lang="ja-JP" altLang="en-US" dirty="0" smtClean="0"/>
                  <a:t>各頂点の </a:t>
                </a:r>
                <a:r>
                  <a:rPr kumimoji="1" lang="en-US" altLang="ja-JP" dirty="0" smtClean="0"/>
                  <a:t>“</a:t>
                </a:r>
                <a:r>
                  <a:rPr lang="en-US" altLang="ja-JP" dirty="0" err="1" smtClean="0"/>
                  <a:t>L</a:t>
                </a:r>
                <a:r>
                  <a:rPr kumimoji="1" lang="en-US" altLang="ja-JP" dirty="0" err="1" smtClean="0"/>
                  <a:t>owlink</a:t>
                </a:r>
                <a:r>
                  <a:rPr kumimoji="1" lang="en-US" altLang="ja-JP" dirty="0" smtClean="0"/>
                  <a:t>”</a:t>
                </a:r>
                <a:r>
                  <a:rPr lang="ja-JP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𝑙𝑜𝑤</m:t>
                    </m:r>
                    <m:r>
                      <a:rPr lang="en-US" altLang="ja-JP" b="0" i="1" smtClean="0">
                        <a:latin typeface="Cambria Math"/>
                      </a:rPr>
                      <m:t>[</m:t>
                    </m:r>
                    <m:r>
                      <a:rPr lang="en-US" altLang="ja-JP" b="0" i="1" smtClean="0">
                        <a:latin typeface="Cambria Math"/>
                      </a:rPr>
                      <m:t>𝑢</m:t>
                    </m:r>
                    <m:r>
                      <a:rPr lang="en-US" altLang="ja-JP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を求め</a:t>
                </a:r>
                <a:r>
                  <a:rPr lang="ja-JP" altLang="en-US" dirty="0" smtClean="0"/>
                  <a:t>る</a:t>
                </a:r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𝑙𝑜𝑤</m:t>
                    </m:r>
                    <m:r>
                      <a:rPr lang="en-US" altLang="ja-JP" b="0" i="1" smtClean="0">
                        <a:latin typeface="Cambria Math"/>
                      </a:rPr>
                      <m:t>[</m:t>
                    </m:r>
                    <m:r>
                      <a:rPr lang="en-US" altLang="ja-JP" b="0" i="1" smtClean="0">
                        <a:latin typeface="Cambria Math"/>
                      </a:rPr>
                      <m:t>𝑢</m:t>
                    </m:r>
                    <m:r>
                      <a:rPr lang="en-US" altLang="ja-JP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は</a:t>
                </a:r>
                <a:r>
                  <a:rPr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ja-JP" altLang="en-US" dirty="0" smtClean="0"/>
                  <a:t> から以下の方法で辿り着ける頂点での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𝑜𝑟𝑑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の最小値</a:t>
                </a:r>
                <a:endParaRPr lang="en-US" altLang="ja-JP" dirty="0" smtClean="0"/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altLang="ja-JP" dirty="0" smtClean="0"/>
                  <a:t>DFS </a:t>
                </a:r>
                <a:r>
                  <a:rPr lang="ja-JP" altLang="en-US" dirty="0" smtClean="0"/>
                  <a:t>木の</a:t>
                </a:r>
                <a:r>
                  <a:rPr lang="ja-JP" altLang="en-US" dirty="0"/>
                  <a:t>辺</a:t>
                </a:r>
                <a:r>
                  <a:rPr lang="ja-JP" altLang="en-US" dirty="0" smtClean="0"/>
                  <a:t>を根から葉の向きへ進む </a:t>
                </a:r>
                <a:r>
                  <a:rPr lang="en-US" altLang="ja-JP" dirty="0" smtClean="0"/>
                  <a:t>(</a:t>
                </a:r>
                <a:r>
                  <a:rPr lang="ja-JP" altLang="en-US" dirty="0" smtClean="0"/>
                  <a:t>何度でも</a:t>
                </a:r>
                <a:r>
                  <a:rPr lang="en-US" altLang="ja-JP" dirty="0" smtClean="0"/>
                  <a:t>)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ja-JP" altLang="en-US" dirty="0"/>
                  <a:t>後退</a:t>
                </a:r>
                <a:r>
                  <a:rPr lang="ja-JP" altLang="en-US" dirty="0" smtClean="0"/>
                  <a:t>辺を葉から根の向きへ進む </a:t>
                </a:r>
                <a:r>
                  <a:rPr lang="en-US" altLang="ja-JP" dirty="0" smtClean="0"/>
                  <a:t>(1 </a:t>
                </a:r>
                <a:r>
                  <a:rPr lang="ja-JP" altLang="en-US" dirty="0" smtClean="0"/>
                  <a:t>回まで</a:t>
                </a:r>
                <a:r>
                  <a:rPr lang="en-US" altLang="ja-JP" dirty="0" smtClean="0"/>
                  <a:t>)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7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Lowlink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3347784" y="237029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123728" y="3573016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513878" y="459747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256056" y="2708960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076056" y="534601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876256" y="287342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722317" y="399613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955190" y="426073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386951" y="461193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279977" y="246997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>
            <a:stCxn id="4" idx="3"/>
            <a:endCxn id="5" idx="7"/>
          </p:cNvCxnSpPr>
          <p:nvPr/>
        </p:nvCxnSpPr>
        <p:spPr>
          <a:xfrm flipH="1">
            <a:off x="2431007" y="2677578"/>
            <a:ext cx="969498" cy="948159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5" idx="1"/>
            <a:endCxn id="13" idx="5"/>
          </p:cNvCxnSpPr>
          <p:nvPr/>
        </p:nvCxnSpPr>
        <p:spPr>
          <a:xfrm flipH="1" flipV="1">
            <a:off x="1587256" y="2777257"/>
            <a:ext cx="589193" cy="848480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5" idx="3"/>
            <a:endCxn id="12" idx="7"/>
          </p:cNvCxnSpPr>
          <p:nvPr/>
        </p:nvCxnSpPr>
        <p:spPr>
          <a:xfrm flipH="1">
            <a:off x="1694230" y="3880295"/>
            <a:ext cx="482219" cy="784359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12" idx="6"/>
            <a:endCxn id="6" idx="2"/>
          </p:cNvCxnSpPr>
          <p:nvPr/>
        </p:nvCxnSpPr>
        <p:spPr>
          <a:xfrm flipV="1">
            <a:off x="1746951" y="4777473"/>
            <a:ext cx="1766927" cy="14460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4" idx="6"/>
            <a:endCxn id="7" idx="2"/>
          </p:cNvCxnSpPr>
          <p:nvPr/>
        </p:nvCxnSpPr>
        <p:spPr>
          <a:xfrm>
            <a:off x="3707784" y="2550299"/>
            <a:ext cx="1548272" cy="338661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7" idx="4"/>
            <a:endCxn id="11" idx="1"/>
          </p:cNvCxnSpPr>
          <p:nvPr/>
        </p:nvCxnSpPr>
        <p:spPr>
          <a:xfrm>
            <a:off x="5436056" y="3068960"/>
            <a:ext cx="571855" cy="1244498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11" idx="3"/>
            <a:endCxn id="8" idx="7"/>
          </p:cNvCxnSpPr>
          <p:nvPr/>
        </p:nvCxnSpPr>
        <p:spPr>
          <a:xfrm flipH="1">
            <a:off x="5383335" y="4568016"/>
            <a:ext cx="624576" cy="830723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stCxn id="11" idx="6"/>
            <a:endCxn id="10" idx="2"/>
          </p:cNvCxnSpPr>
          <p:nvPr/>
        </p:nvCxnSpPr>
        <p:spPr>
          <a:xfrm flipV="1">
            <a:off x="6315190" y="4176134"/>
            <a:ext cx="1407127" cy="264603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stCxn id="10" idx="0"/>
            <a:endCxn id="9" idx="5"/>
          </p:cNvCxnSpPr>
          <p:nvPr/>
        </p:nvCxnSpPr>
        <p:spPr>
          <a:xfrm flipH="1" flipV="1">
            <a:off x="7183535" y="3180703"/>
            <a:ext cx="718782" cy="815431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>
            <a:stCxn id="6" idx="1"/>
            <a:endCxn id="5" idx="5"/>
          </p:cNvCxnSpPr>
          <p:nvPr/>
        </p:nvCxnSpPr>
        <p:spPr>
          <a:xfrm flipH="1" flipV="1">
            <a:off x="2431007" y="3880295"/>
            <a:ext cx="1135592" cy="7698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>
            <a:stCxn id="9" idx="2"/>
            <a:endCxn id="7" idx="6"/>
          </p:cNvCxnSpPr>
          <p:nvPr/>
        </p:nvCxnSpPr>
        <p:spPr>
          <a:xfrm flipH="1" flipV="1">
            <a:off x="5616056" y="2888960"/>
            <a:ext cx="1260200" cy="1644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653328" y="2022000"/>
            <a:ext cx="143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70C0"/>
                </a:solidFill>
                <a:latin typeface="Arial"/>
                <a:ea typeface="ＭＳ Ｐゴシック"/>
              </a:rPr>
              <a:t>2</a:t>
            </a:r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/ </a:t>
            </a:r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2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7056256" y="5475185"/>
                <a:ext cx="1836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400" b="0" i="1" kern="0" smtClean="0">
                        <a:solidFill>
                          <a:srgbClr val="0070C0"/>
                        </a:solidFill>
                        <a:latin typeface="Cambria Math"/>
                        <a:ea typeface="ＭＳ Ｐゴシック"/>
                      </a:rPr>
                      <m:t>𝑜𝑟𝑑</m:t>
                    </m:r>
                  </m:oMath>
                </a14:m>
                <a:r>
                  <a:rPr kumimoji="1" lang="en-US" altLang="ja-JP" sz="24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/ </a:t>
                </a:r>
                <a14:m>
                  <m:oMath xmlns:m="http://schemas.openxmlformats.org/officeDocument/2006/math">
                    <m:r>
                      <a:rPr kumimoji="1" lang="en-US" altLang="ja-JP" sz="24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𝑙𝑜𝑤</m:t>
                    </m:r>
                  </m:oMath>
                </a14:m>
                <a:endParaRPr kumimoji="1" lang="ja-JP" altLang="en-US" sz="2400" kern="0" dirty="0" smtClean="0">
                  <a:solidFill>
                    <a:srgbClr val="FF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56" y="5475185"/>
                <a:ext cx="1836224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/>
          <p:cNvSpPr txBox="1"/>
          <p:nvPr/>
        </p:nvSpPr>
        <p:spPr>
          <a:xfrm>
            <a:off x="1003521" y="3460376"/>
            <a:ext cx="143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70C0"/>
                </a:solidFill>
                <a:latin typeface="Arial"/>
                <a:ea typeface="ＭＳ Ｐゴシック"/>
              </a:rPr>
              <a:t>1</a:t>
            </a:r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/ </a:t>
            </a:r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1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795113" y="1965356"/>
            <a:ext cx="143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70C0"/>
                </a:solidFill>
                <a:latin typeface="Arial"/>
                <a:ea typeface="ＭＳ Ｐゴシック"/>
              </a:rPr>
              <a:t>0</a:t>
            </a:r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/ </a:t>
            </a:r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0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97809" y="4257857"/>
            <a:ext cx="143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70C0"/>
                </a:solidFill>
                <a:latin typeface="Arial"/>
                <a:ea typeface="ＭＳ Ｐゴシック"/>
              </a:rPr>
              <a:t>3</a:t>
            </a:r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/ </a:t>
            </a:r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1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47784" y="4159072"/>
            <a:ext cx="143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70C0"/>
                </a:solidFill>
                <a:latin typeface="Arial"/>
                <a:ea typeface="ＭＳ Ｐゴシック"/>
              </a:rPr>
              <a:t>4</a:t>
            </a:r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/ </a:t>
            </a:r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1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97660" y="2268634"/>
            <a:ext cx="143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70C0"/>
                </a:solidFill>
                <a:latin typeface="Arial"/>
                <a:ea typeface="ＭＳ Ｐゴシック"/>
              </a:rPr>
              <a:t>5</a:t>
            </a:r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/ </a:t>
            </a:r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5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806307" y="4106351"/>
            <a:ext cx="143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70C0"/>
                </a:solidFill>
                <a:latin typeface="Arial"/>
                <a:ea typeface="ＭＳ Ｐゴシック"/>
              </a:rPr>
              <a:t>6</a:t>
            </a:r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/ </a:t>
            </a:r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5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041137" y="5049604"/>
            <a:ext cx="143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70C0"/>
                </a:solidFill>
                <a:latin typeface="Arial"/>
                <a:ea typeface="ＭＳ Ｐゴシック"/>
              </a:rPr>
              <a:t>7</a:t>
            </a:r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/ </a:t>
            </a:r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7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542926" y="3588418"/>
            <a:ext cx="143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70C0"/>
                </a:solidFill>
                <a:latin typeface="Arial"/>
                <a:ea typeface="ＭＳ Ｐゴシック"/>
              </a:rPr>
              <a:t>8</a:t>
            </a:r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/ </a:t>
            </a:r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5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425681" y="2399948"/>
            <a:ext cx="143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70C0"/>
                </a:solidFill>
                <a:latin typeface="Arial"/>
                <a:ea typeface="ＭＳ Ｐゴシック"/>
              </a:rPr>
              <a:t>9</a:t>
            </a:r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/ </a:t>
            </a:r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5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57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Lowlink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53183" y="1556792"/>
                <a:ext cx="8208912" cy="4896544"/>
              </a:xfrm>
              <a:prstGeom prst="rect">
                <a:avLst/>
              </a:prstGeom>
              <a:solidFill>
                <a:srgbClr val="CCFF99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altLang="ja-JP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function</a:t>
                </a:r>
                <a:r>
                  <a:rPr lang="en-US" altLang="ja-JP" sz="2800" b="0" dirty="0" smtClean="0">
                    <a:solidFill>
                      <a:schemeClr val="tx1"/>
                    </a:solidFill>
                    <a:cs typeface="DejaVu Sans Mono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𝐷𝐹𝑆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 (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𝑢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)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𝑜𝑟𝑑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𝑢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≔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𝑘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  <a:p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𝑘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≔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𝑘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+1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  <a:p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𝑙𝑜𝑤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𝑢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≔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𝑜𝑟𝑑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[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𝑢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]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for each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𝑣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𝑢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に隣接している点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):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if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頂点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𝑣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をまだ訪れていない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: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𝐷𝐹𝑆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 </m:t>
                    </m:r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𝑙𝑜𝑤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𝑢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≔</m:t>
                    </m:r>
                    <m:func>
                      <m:func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b="0" i="0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DejaVu Sans Mono" pitchFamily="49" charset="0"/>
                              </a:rPr>
                            </m:ctrlPr>
                          </m:dPr>
                          <m:e>
                            <m: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DejaVu Sans Mono" pitchFamily="49" charset="0"/>
                              </a:rPr>
                              <m:t> </m:t>
                            </m:r>
                            <m: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DejaVu Sans Mono" pitchFamily="49" charset="0"/>
                              </a:rPr>
                              <m:t>𝑙𝑜𝑤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DejaVu Sans Mono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DejaVu Sans Mono" pitchFamily="49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DejaVu Sans Mono" pitchFamily="49" charset="0"/>
                              </a:rPr>
                              <m:t>, </m:t>
                            </m:r>
                            <m: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DejaVu Sans Mono" pitchFamily="49" charset="0"/>
                              </a:rPr>
                              <m:t>𝑙𝑜𝑤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DejaVu Sans Mono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DejaVu Sans Mono" pitchFamily="49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altLang="ja-JP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DejaVu Sans Mono" pitchFamily="49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else if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辺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𝑣𝑢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を通っていない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: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	</a:t>
                </a:r>
                <a:r>
                  <a:rPr lang="en-US" altLang="ja-JP" sz="2800" dirty="0" smtClean="0">
                    <a:solidFill>
                      <a:srgbClr val="008000"/>
                    </a:solidFill>
                    <a:latin typeface="+mn-ea"/>
                    <a:cs typeface="DejaVu Sans Mono" pitchFamily="49" charset="0"/>
                  </a:rPr>
                  <a:t>/* </a:t>
                </a:r>
                <a:r>
                  <a:rPr lang="ja-JP" altLang="en-US" sz="2800" dirty="0" smtClean="0">
                    <a:solidFill>
                      <a:srgbClr val="008000"/>
                    </a:solidFill>
                    <a:latin typeface="+mn-ea"/>
                    <a:cs typeface="DejaVu Sans Mono" pitchFamily="49" charset="0"/>
                  </a:rPr>
                  <a:t>このとき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008000"/>
                        </a:solidFill>
                        <a:latin typeface="Cambria Math"/>
                        <a:cs typeface="DejaVu Sans Mono" pitchFamily="49" charset="0"/>
                      </a:rPr>
                      <m:t>𝑢𝑣</m:t>
                    </m:r>
                  </m:oMath>
                </a14:m>
                <a:r>
                  <a:rPr lang="en-US" altLang="ja-JP" sz="2800" dirty="0" smtClean="0">
                    <a:solidFill>
                      <a:srgbClr val="008000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 smtClean="0">
                    <a:solidFill>
                      <a:srgbClr val="008000"/>
                    </a:solidFill>
                    <a:latin typeface="+mn-ea"/>
                    <a:cs typeface="DejaVu Sans Mono" pitchFamily="49" charset="0"/>
                  </a:rPr>
                  <a:t>は後退辺 </a:t>
                </a:r>
                <a:r>
                  <a:rPr lang="en-US" altLang="ja-JP" sz="2800" dirty="0" smtClean="0">
                    <a:solidFill>
                      <a:srgbClr val="008000"/>
                    </a:solidFill>
                    <a:latin typeface="+mn-ea"/>
                    <a:cs typeface="DejaVu Sans Mono" pitchFamily="49" charset="0"/>
                  </a:rPr>
                  <a:t>*/</a:t>
                </a:r>
                <a:endParaRPr lang="en-US" altLang="ja-JP" sz="2800" dirty="0" smtClean="0">
                  <a:solidFill>
                    <a:schemeClr val="tx1"/>
                  </a:solidFill>
                  <a:latin typeface="+mn-ea"/>
                  <a:cs typeface="DejaVu Sans Mono" pitchFamily="49" charset="0"/>
                </a:endParaRP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𝑙𝑜𝑤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𝑢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min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⁡{ 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𝑙𝑜𝑤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𝑢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,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𝑜𝑟𝑑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𝑣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 }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  <a:p>
                <a:endParaRPr lang="en-US" altLang="ja-JP" sz="2800" dirty="0">
                  <a:solidFill>
                    <a:schemeClr val="tx1"/>
                  </a:solidFill>
                  <a:latin typeface="+mn-ea"/>
                  <a:cs typeface="DejaVu Sans Mono" pitchFamily="49" charset="0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3" y="1556792"/>
                <a:ext cx="8208912" cy="4896544"/>
              </a:xfrm>
              <a:prstGeom prst="rect">
                <a:avLst/>
              </a:prstGeom>
              <a:blipFill rotWithShape="1">
                <a:blip r:embed="rId2"/>
                <a:stretch>
                  <a:fillRect l="-1332" t="-866" b="-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橋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関節点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3347784" y="2370299"/>
            <a:ext cx="360000" cy="360000"/>
          </a:xfrm>
          <a:prstGeom prst="ellipse">
            <a:avLst/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123728" y="3573016"/>
            <a:ext cx="360000" cy="360000"/>
          </a:xfrm>
          <a:prstGeom prst="ellipse">
            <a:avLst/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513878" y="459747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256056" y="2708960"/>
            <a:ext cx="360000" cy="360000"/>
          </a:xfrm>
          <a:prstGeom prst="ellipse">
            <a:avLst/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076056" y="534601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876256" y="287342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722317" y="399613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955190" y="4260737"/>
            <a:ext cx="360000" cy="360000"/>
          </a:xfrm>
          <a:prstGeom prst="ellipse">
            <a:avLst/>
          </a:prstGeom>
          <a:solidFill>
            <a:srgbClr val="00206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386951" y="461193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279977" y="246997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>
            <a:stCxn id="4" idx="3"/>
            <a:endCxn id="5" idx="7"/>
          </p:cNvCxnSpPr>
          <p:nvPr/>
        </p:nvCxnSpPr>
        <p:spPr>
          <a:xfrm flipH="1">
            <a:off x="2431007" y="2677578"/>
            <a:ext cx="969498" cy="948159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5" idx="1"/>
            <a:endCxn id="13" idx="5"/>
          </p:cNvCxnSpPr>
          <p:nvPr/>
        </p:nvCxnSpPr>
        <p:spPr>
          <a:xfrm flipH="1" flipV="1">
            <a:off x="1587256" y="2777257"/>
            <a:ext cx="589193" cy="848480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5" idx="3"/>
            <a:endCxn id="12" idx="7"/>
          </p:cNvCxnSpPr>
          <p:nvPr/>
        </p:nvCxnSpPr>
        <p:spPr>
          <a:xfrm flipH="1">
            <a:off x="1694230" y="3880295"/>
            <a:ext cx="482219" cy="784359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12" idx="6"/>
            <a:endCxn id="6" idx="2"/>
          </p:cNvCxnSpPr>
          <p:nvPr/>
        </p:nvCxnSpPr>
        <p:spPr>
          <a:xfrm flipV="1">
            <a:off x="1746951" y="4777473"/>
            <a:ext cx="1766927" cy="14460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4" idx="6"/>
            <a:endCxn id="7" idx="2"/>
          </p:cNvCxnSpPr>
          <p:nvPr/>
        </p:nvCxnSpPr>
        <p:spPr>
          <a:xfrm>
            <a:off x="3707784" y="2550299"/>
            <a:ext cx="1548272" cy="338661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7" idx="4"/>
            <a:endCxn id="11" idx="1"/>
          </p:cNvCxnSpPr>
          <p:nvPr/>
        </p:nvCxnSpPr>
        <p:spPr>
          <a:xfrm>
            <a:off x="5436056" y="3068960"/>
            <a:ext cx="571855" cy="1244498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11" idx="3"/>
            <a:endCxn id="8" idx="7"/>
          </p:cNvCxnSpPr>
          <p:nvPr/>
        </p:nvCxnSpPr>
        <p:spPr>
          <a:xfrm flipH="1">
            <a:off x="5383335" y="4568016"/>
            <a:ext cx="624576" cy="830723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stCxn id="11" idx="6"/>
            <a:endCxn id="10" idx="2"/>
          </p:cNvCxnSpPr>
          <p:nvPr/>
        </p:nvCxnSpPr>
        <p:spPr>
          <a:xfrm flipV="1">
            <a:off x="6315190" y="4176134"/>
            <a:ext cx="1407127" cy="264603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stCxn id="10" idx="0"/>
            <a:endCxn id="9" idx="5"/>
          </p:cNvCxnSpPr>
          <p:nvPr/>
        </p:nvCxnSpPr>
        <p:spPr>
          <a:xfrm flipH="1" flipV="1">
            <a:off x="7183535" y="3180703"/>
            <a:ext cx="718782" cy="815431"/>
          </a:xfrm>
          <a:prstGeom prst="straightConnector1">
            <a:avLst/>
          </a:prstGeom>
          <a:ln w="25400">
            <a:solidFill>
              <a:srgbClr val="39FF1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>
            <a:stCxn id="6" idx="1"/>
            <a:endCxn id="5" idx="5"/>
          </p:cNvCxnSpPr>
          <p:nvPr/>
        </p:nvCxnSpPr>
        <p:spPr>
          <a:xfrm flipH="1" flipV="1">
            <a:off x="2431007" y="3880295"/>
            <a:ext cx="1135592" cy="7698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>
            <a:stCxn id="9" idx="2"/>
            <a:endCxn id="7" idx="6"/>
          </p:cNvCxnSpPr>
          <p:nvPr/>
        </p:nvCxnSpPr>
        <p:spPr>
          <a:xfrm flipH="1" flipV="1">
            <a:off x="5616056" y="2888960"/>
            <a:ext cx="1260200" cy="1644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653328" y="2022000"/>
            <a:ext cx="143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70C0"/>
                </a:solidFill>
                <a:latin typeface="Arial"/>
                <a:ea typeface="ＭＳ Ｐゴシック"/>
              </a:rPr>
              <a:t>2</a:t>
            </a:r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/ </a:t>
            </a:r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2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7056256" y="5475185"/>
                <a:ext cx="1836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400" b="0" i="1" kern="0" smtClean="0">
                        <a:solidFill>
                          <a:srgbClr val="0070C0"/>
                        </a:solidFill>
                        <a:latin typeface="Cambria Math"/>
                        <a:ea typeface="ＭＳ Ｐゴシック"/>
                      </a:rPr>
                      <m:t>𝑜𝑟𝑑</m:t>
                    </m:r>
                  </m:oMath>
                </a14:m>
                <a:r>
                  <a:rPr kumimoji="1" lang="en-US" altLang="ja-JP" sz="24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/ </a:t>
                </a:r>
                <a14:m>
                  <m:oMath xmlns:m="http://schemas.openxmlformats.org/officeDocument/2006/math">
                    <m:r>
                      <a:rPr kumimoji="1" lang="en-US" altLang="ja-JP" sz="24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𝑙𝑜𝑤</m:t>
                    </m:r>
                  </m:oMath>
                </a14:m>
                <a:endParaRPr kumimoji="1" lang="ja-JP" altLang="en-US" sz="2400" kern="0" dirty="0" smtClean="0">
                  <a:solidFill>
                    <a:srgbClr val="FF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56" y="5475185"/>
                <a:ext cx="1836224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/>
          <p:cNvSpPr txBox="1"/>
          <p:nvPr/>
        </p:nvSpPr>
        <p:spPr>
          <a:xfrm>
            <a:off x="1003521" y="3460376"/>
            <a:ext cx="143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70C0"/>
                </a:solidFill>
                <a:latin typeface="Arial"/>
                <a:ea typeface="ＭＳ Ｐゴシック"/>
              </a:rPr>
              <a:t>1</a:t>
            </a:r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/ </a:t>
            </a:r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1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795113" y="1965356"/>
            <a:ext cx="143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70C0"/>
                </a:solidFill>
                <a:latin typeface="Arial"/>
                <a:ea typeface="ＭＳ Ｐゴシック"/>
              </a:rPr>
              <a:t>0</a:t>
            </a:r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/ </a:t>
            </a:r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0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97809" y="4257857"/>
            <a:ext cx="143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70C0"/>
                </a:solidFill>
                <a:latin typeface="Arial"/>
                <a:ea typeface="ＭＳ Ｐゴシック"/>
              </a:rPr>
              <a:t>3</a:t>
            </a:r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/ </a:t>
            </a:r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1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347784" y="4159072"/>
            <a:ext cx="143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70C0"/>
                </a:solidFill>
                <a:latin typeface="Arial"/>
                <a:ea typeface="ＭＳ Ｐゴシック"/>
              </a:rPr>
              <a:t>4</a:t>
            </a:r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/ </a:t>
            </a:r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1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97660" y="2268634"/>
            <a:ext cx="143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70C0"/>
                </a:solidFill>
                <a:latin typeface="Arial"/>
                <a:ea typeface="ＭＳ Ｐゴシック"/>
              </a:rPr>
              <a:t>5</a:t>
            </a:r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/ </a:t>
            </a:r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5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806307" y="4106351"/>
            <a:ext cx="143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70C0"/>
                </a:solidFill>
                <a:latin typeface="Arial"/>
                <a:ea typeface="ＭＳ Ｐゴシック"/>
              </a:rPr>
              <a:t>6</a:t>
            </a:r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/ </a:t>
            </a:r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5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041137" y="5049604"/>
            <a:ext cx="143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70C0"/>
                </a:solidFill>
                <a:latin typeface="Arial"/>
                <a:ea typeface="ＭＳ Ｐゴシック"/>
              </a:rPr>
              <a:t>7</a:t>
            </a:r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/ </a:t>
            </a:r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7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542926" y="3588418"/>
            <a:ext cx="143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70C0"/>
                </a:solidFill>
                <a:latin typeface="Arial"/>
                <a:ea typeface="ＭＳ Ｐゴシック"/>
              </a:rPr>
              <a:t>8</a:t>
            </a:r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/ </a:t>
            </a:r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5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425681" y="2399948"/>
            <a:ext cx="143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70C0"/>
                </a:solidFill>
                <a:latin typeface="Arial"/>
                <a:ea typeface="ＭＳ Ｐゴシック"/>
              </a:rPr>
              <a:t>9</a:t>
            </a:r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 / </a:t>
            </a:r>
            <a:r>
              <a:rPr kumimoji="1" lang="en-US" altLang="ja-JP" sz="2400" kern="0" dirty="0" smtClean="0">
                <a:solidFill>
                  <a:srgbClr val="FF0000"/>
                </a:solidFill>
                <a:latin typeface="Arial"/>
                <a:ea typeface="ＭＳ Ｐゴシック"/>
              </a:rPr>
              <a:t>5</a:t>
            </a:r>
            <a:endParaRPr kumimoji="1" lang="ja-JP" altLang="en-US" sz="2400" kern="0" dirty="0" smtClean="0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675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グラフ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グラフ</a:t>
            </a:r>
            <a:r>
              <a:rPr lang="ja-JP" altLang="en-US" dirty="0"/>
              <a:t>と</a:t>
            </a:r>
            <a:r>
              <a:rPr lang="ja-JP" altLang="en-US" dirty="0" smtClean="0"/>
              <a:t>は？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「点</a:t>
            </a:r>
            <a:r>
              <a:rPr lang="ja-JP" altLang="en-US" dirty="0" smtClean="0"/>
              <a:t>が線で繋がった構造」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907704" y="335699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4283968" y="350939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627784" y="472514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3347864" y="3503470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940152" y="4149080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283968" y="566124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6268793" y="299699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6448793" y="584099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7668344" y="4329080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693397" y="508514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>
            <a:stCxn id="7" idx="6"/>
            <a:endCxn id="5" idx="2"/>
          </p:cNvCxnSpPr>
          <p:nvPr/>
        </p:nvCxnSpPr>
        <p:spPr>
          <a:xfrm>
            <a:off x="3707864" y="3683470"/>
            <a:ext cx="576104" cy="592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5" idx="7"/>
            <a:endCxn id="10" idx="2"/>
          </p:cNvCxnSpPr>
          <p:nvPr/>
        </p:nvCxnSpPr>
        <p:spPr>
          <a:xfrm flipV="1">
            <a:off x="4591247" y="3176992"/>
            <a:ext cx="1677546" cy="38512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5" idx="6"/>
            <a:endCxn id="8" idx="1"/>
          </p:cNvCxnSpPr>
          <p:nvPr/>
        </p:nvCxnSpPr>
        <p:spPr>
          <a:xfrm>
            <a:off x="4643968" y="3689392"/>
            <a:ext cx="1348905" cy="51240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1" idx="7"/>
            <a:endCxn id="12" idx="3"/>
          </p:cNvCxnSpPr>
          <p:nvPr/>
        </p:nvCxnSpPr>
        <p:spPr>
          <a:xfrm flipV="1">
            <a:off x="6756072" y="4636359"/>
            <a:ext cx="964993" cy="1257354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7" idx="4"/>
            <a:endCxn id="9" idx="1"/>
          </p:cNvCxnSpPr>
          <p:nvPr/>
        </p:nvCxnSpPr>
        <p:spPr>
          <a:xfrm>
            <a:off x="3527864" y="3863470"/>
            <a:ext cx="808825" cy="185049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8" idx="3"/>
            <a:endCxn id="9" idx="7"/>
          </p:cNvCxnSpPr>
          <p:nvPr/>
        </p:nvCxnSpPr>
        <p:spPr>
          <a:xfrm flipH="1">
            <a:off x="4591247" y="4456359"/>
            <a:ext cx="1401626" cy="125761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6" idx="5"/>
            <a:endCxn id="9" idx="2"/>
          </p:cNvCxnSpPr>
          <p:nvPr/>
        </p:nvCxnSpPr>
        <p:spPr>
          <a:xfrm>
            <a:off x="2935063" y="5032423"/>
            <a:ext cx="1348905" cy="808825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4" idx="5"/>
            <a:endCxn id="6" idx="1"/>
          </p:cNvCxnSpPr>
          <p:nvPr/>
        </p:nvCxnSpPr>
        <p:spPr>
          <a:xfrm>
            <a:off x="2214983" y="3664271"/>
            <a:ext cx="465522" cy="1113594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6" idx="0"/>
            <a:endCxn id="7" idx="3"/>
          </p:cNvCxnSpPr>
          <p:nvPr/>
        </p:nvCxnSpPr>
        <p:spPr>
          <a:xfrm flipV="1">
            <a:off x="2807784" y="3810749"/>
            <a:ext cx="592801" cy="914395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曲線コネクタ 48"/>
          <p:cNvCxnSpPr>
            <a:stCxn id="6" idx="6"/>
            <a:endCxn id="5" idx="4"/>
          </p:cNvCxnSpPr>
          <p:nvPr/>
        </p:nvCxnSpPr>
        <p:spPr>
          <a:xfrm flipV="1">
            <a:off x="2987784" y="3869392"/>
            <a:ext cx="1476184" cy="1035752"/>
          </a:xfrm>
          <a:prstGeom prst="curvedConnector2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曲線コネクタ 65"/>
          <p:cNvCxnSpPr>
            <a:stCxn id="4" idx="7"/>
            <a:endCxn id="7" idx="1"/>
          </p:cNvCxnSpPr>
          <p:nvPr/>
        </p:nvCxnSpPr>
        <p:spPr>
          <a:xfrm rot="16200000" flipH="1">
            <a:off x="2734545" y="2890151"/>
            <a:ext cx="146478" cy="1185602"/>
          </a:xfrm>
          <a:prstGeom prst="curvedConnector3">
            <a:avLst>
              <a:gd name="adj1" fmla="val -192057"/>
            </a:avLst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曲線コネクタ 75"/>
          <p:cNvCxnSpPr>
            <a:stCxn id="10" idx="4"/>
            <a:endCxn id="8" idx="7"/>
          </p:cNvCxnSpPr>
          <p:nvPr/>
        </p:nvCxnSpPr>
        <p:spPr>
          <a:xfrm rot="5400000">
            <a:off x="5925708" y="3678715"/>
            <a:ext cx="844809" cy="201362"/>
          </a:xfrm>
          <a:prstGeom prst="curvedConnector3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2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橋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関節点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橋</a:t>
                </a:r>
                <a:endParaRPr lang="en-US" altLang="ja-JP" dirty="0"/>
              </a:p>
              <a:p>
                <a:pPr lvl="1"/>
                <a:r>
                  <a:rPr kumimoji="1" lang="en-US" altLang="ja-JP" dirty="0" smtClean="0"/>
                  <a:t>DFS </a:t>
                </a:r>
                <a:r>
                  <a:rPr kumimoji="1" lang="ja-JP" altLang="en-US" dirty="0" smtClean="0"/>
                  <a:t>木の</a:t>
                </a:r>
                <a:r>
                  <a:rPr lang="ja-JP" altLang="en-US" dirty="0" smtClean="0"/>
                  <a:t>辺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𝑢𝑣</m:t>
                    </m:r>
                  </m:oMath>
                </a14:m>
                <a:r>
                  <a:rPr kumimoji="1" lang="ja-JP" altLang="en-US" dirty="0" smtClean="0"/>
                  <a:t> が橋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𝑜𝑟𝑑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kumimoji="1" lang="en-US" altLang="ja-JP" b="0" i="1" smtClean="0">
                        <a:latin typeface="Cambria Math"/>
                      </a:rPr>
                      <m:t>&lt;</m:t>
                    </m:r>
                    <m:r>
                      <a:rPr kumimoji="1" lang="en-US" altLang="ja-JP" b="0" i="1" smtClean="0">
                        <a:latin typeface="Cambria Math"/>
                      </a:rPr>
                      <m:t>𝑙𝑜𝑤</m:t>
                    </m:r>
                    <m:r>
                      <a:rPr kumimoji="1" lang="en-US" altLang="ja-JP" b="0" i="1" smtClean="0">
                        <a:latin typeface="Cambria Math"/>
                      </a:rPr>
                      <m:t>[</m:t>
                    </m:r>
                    <m:r>
                      <a:rPr kumimoji="1" lang="en-US" altLang="ja-JP" b="0" i="1" smtClean="0">
                        <a:latin typeface="Cambria Math"/>
                      </a:rPr>
                      <m:t>𝑣</m:t>
                    </m:r>
                    <m:r>
                      <a:rPr kumimoji="1" lang="en-US" altLang="ja-JP" b="0" i="1" smtClean="0">
                        <a:latin typeface="Cambria Math"/>
                      </a:rPr>
                      <m:t>]</m:t>
                    </m:r>
                  </m:oMath>
                </a14:m>
                <a:endParaRPr kumimoji="1"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𝑛</m:t>
                        </m:r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  <m:r>
                          <a:rPr lang="en-US" altLang="ja-JP" i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endParaRPr lang="en-US" altLang="ja-JP" dirty="0" smtClean="0"/>
              </a:p>
              <a:p>
                <a:pPr lvl="1"/>
                <a:endParaRPr lang="en-US" altLang="ja-JP" dirty="0"/>
              </a:p>
              <a:p>
                <a:pPr lvl="1"/>
                <a:r>
                  <a:rPr lang="ja-JP" altLang="en-US" dirty="0" smtClean="0"/>
                  <a:t>応用例 ： 同じ長さの単語がたくさん与えられるので</a:t>
                </a:r>
                <a:r>
                  <a:rPr lang="en-US" altLang="ja-JP" dirty="0" smtClean="0"/>
                  <a:t>, </a:t>
                </a:r>
                <a:r>
                  <a:rPr lang="ja-JP" altLang="en-US" dirty="0" smtClean="0"/>
                  <a:t>辞書順最小のしりとりを求めよ </a:t>
                </a:r>
                <a:r>
                  <a:rPr lang="en-US" altLang="ja-JP" dirty="0" smtClean="0"/>
                  <a:t>(JOI 2011 </a:t>
                </a:r>
                <a:r>
                  <a:rPr lang="ja-JP" altLang="en-US" dirty="0" smtClean="0"/>
                  <a:t>選考会 </a:t>
                </a:r>
                <a:r>
                  <a:rPr lang="en-US" altLang="ja-JP" dirty="0" err="1" smtClean="0"/>
                  <a:t>Shiritori</a:t>
                </a:r>
                <a:r>
                  <a:rPr lang="en-US" altLang="ja-JP" dirty="0" smtClean="0"/>
                  <a:t>). 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r="-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橋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関節点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 smtClean="0"/>
                  <a:t>関節点</a:t>
                </a:r>
                <a:endParaRPr kumimoji="1" lang="en-US" altLang="ja-JP" dirty="0" smtClean="0"/>
              </a:p>
              <a:p>
                <a:pPr lvl="1"/>
                <a:r>
                  <a:rPr lang="ja-JP" altLang="en-US" dirty="0" smtClean="0"/>
                  <a:t>単純な方法</a:t>
                </a:r>
                <a:r>
                  <a:rPr lang="en-US" altLang="ja-JP" dirty="0"/>
                  <a:t> </a:t>
                </a:r>
                <a:r>
                  <a:rPr lang="ja-JP" altLang="en-US" dirty="0" smtClean="0"/>
                  <a:t>： 各</a:t>
                </a:r>
                <a:r>
                  <a:rPr lang="ja-JP" altLang="en-US" dirty="0"/>
                  <a:t>頂点</a:t>
                </a:r>
                <a:r>
                  <a:rPr lang="ja-JP" altLang="en-US" dirty="0" smtClean="0"/>
                  <a:t>に対し</a:t>
                </a:r>
                <a:r>
                  <a:rPr lang="en-US" altLang="ja-JP" dirty="0" smtClean="0"/>
                  <a:t>, </a:t>
                </a:r>
                <a:r>
                  <a:rPr lang="ja-JP" altLang="en-US" dirty="0" smtClean="0"/>
                  <a:t>それを取り除いたときに連結かどうかを </a:t>
                </a:r>
                <a:r>
                  <a:rPr lang="en-US" altLang="ja-JP" dirty="0" smtClean="0"/>
                  <a:t>DFS </a:t>
                </a:r>
                <a:r>
                  <a:rPr lang="ja-JP" altLang="en-US" dirty="0" smtClean="0"/>
                  <a:t>などにより調べる</a:t>
                </a:r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𝑂</m:t>
                    </m:r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latin typeface="Cambria Math"/>
                      </a:rPr>
                      <m:t>𝑛</m:t>
                    </m:r>
                    <m:d>
                      <m:d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ja-JP" b="0" dirty="0" smtClean="0"/>
              </a:p>
              <a:p>
                <a:pPr lvl="1"/>
                <a:endParaRPr kumimoji="1" lang="en-US" altLang="ja-JP" dirty="0" smtClean="0"/>
              </a:p>
              <a:p>
                <a:pPr lvl="1"/>
                <a:r>
                  <a:rPr lang="en-US" altLang="ja-JP" dirty="0" smtClean="0"/>
                  <a:t>DFS </a:t>
                </a:r>
                <a:r>
                  <a:rPr lang="ja-JP" altLang="en-US" dirty="0" smtClean="0"/>
                  <a:t>木の根が関節点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⇔</m:t>
                    </m:r>
                  </m:oMath>
                </a14:m>
                <a:r>
                  <a:rPr lang="ja-JP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r>
                      <a:rPr lang="ja-JP" altLang="en-US" i="1">
                        <a:latin typeface="Cambria Math"/>
                      </a:rPr>
                      <m:t>次数</m:t>
                    </m:r>
                    <m:r>
                      <a:rPr lang="en-US" altLang="ja-JP" b="0" i="1" smtClean="0">
                        <a:latin typeface="Cambria Math"/>
                      </a:rPr>
                      <m:t>)&gt;1</m:t>
                    </m:r>
                  </m:oMath>
                </a14:m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DFS </a:t>
                </a:r>
                <a:r>
                  <a:rPr lang="ja-JP" altLang="en-US" dirty="0" smtClean="0"/>
                  <a:t>木の根以外の頂点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ja-JP" altLang="en-US" dirty="0" smtClean="0"/>
                  <a:t> が関節点              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のすべての子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に対し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𝑜𝑟𝑑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≤</m:t>
                    </m:r>
                    <m:r>
                      <a:rPr lang="en-US" altLang="ja-JP" i="1">
                        <a:latin typeface="Cambria Math"/>
                      </a:rPr>
                      <m:t>𝑙𝑜𝑤</m:t>
                    </m:r>
                    <m:r>
                      <a:rPr lang="en-US" altLang="ja-JP" i="1">
                        <a:latin typeface="Cambria Math"/>
                      </a:rPr>
                      <m:t>[</m:t>
                    </m:r>
                    <m:r>
                      <a:rPr lang="en-US" altLang="ja-JP" i="1">
                        <a:latin typeface="Cambria Math"/>
                      </a:rPr>
                      <m:t>𝑣</m:t>
                    </m:r>
                    <m:r>
                      <a:rPr lang="en-US" altLang="ja-JP" i="1">
                        <a:latin typeface="Cambria Math"/>
                      </a:rPr>
                      <m:t>]</m:t>
                    </m:r>
                  </m:oMath>
                </a14:m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𝑂</m:t>
                    </m:r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𝑛</m:t>
                    </m:r>
                    <m:r>
                      <a:rPr kumimoji="1" lang="en-US" altLang="ja-JP" b="0" i="1" smtClean="0">
                        <a:latin typeface="Cambria Math"/>
                      </a:rPr>
                      <m:t>+</m:t>
                    </m:r>
                    <m:r>
                      <a:rPr kumimoji="1" lang="en-US" altLang="ja-JP" b="0" i="1" smtClean="0">
                        <a:latin typeface="Cambria Math"/>
                      </a:rPr>
                      <m:t>𝑚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r="-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1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橋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関節点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発展 ： 無向連結グラフが与えられる</a:t>
                </a:r>
                <a:r>
                  <a:rPr kumimoji="1" lang="en-US" altLang="ja-JP" dirty="0" smtClean="0"/>
                  <a:t>. </a:t>
                </a:r>
                <a:r>
                  <a:rPr kumimoji="1" lang="ja-JP" altLang="en-US" dirty="0" smtClean="0"/>
                  <a:t>以下のようなクエリに答えよ </a:t>
                </a:r>
                <a:r>
                  <a:rPr kumimoji="1" lang="en-US" altLang="ja-JP" dirty="0" smtClean="0"/>
                  <a:t>(Croatia OI 2007). </a:t>
                </a:r>
              </a:p>
              <a:p>
                <a:pPr lvl="1"/>
                <a:r>
                  <a:rPr lang="ja-JP" altLang="en-US" dirty="0" smtClean="0"/>
                  <a:t>頂点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𝑢</m:t>
                    </m:r>
                    <m:r>
                      <a:rPr lang="en-US" altLang="ja-JP" b="0" i="1" smtClean="0">
                        <a:latin typeface="Cambria Math"/>
                      </a:rPr>
                      <m:t>, </m:t>
                    </m:r>
                    <m:r>
                      <a:rPr lang="en-US" altLang="ja-JP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と辺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に対し</a:t>
                </a:r>
                <a:r>
                  <a:rPr kumimoji="1"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を取り除いたとき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か</a:t>
                </a:r>
                <a:r>
                  <a:rPr lang="ja-JP" altLang="en-US" dirty="0" smtClean="0"/>
                  <a:t>ら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へ辿り着けるか？</a:t>
                </a:r>
                <a:endParaRPr kumimoji="1" lang="en-US" altLang="ja-JP" dirty="0" smtClean="0"/>
              </a:p>
              <a:p>
                <a:pPr lvl="1"/>
                <a:r>
                  <a:rPr lang="ja-JP" altLang="en-US" dirty="0" smtClean="0"/>
                  <a:t>頂点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𝑢</m:t>
                    </m:r>
                    <m:r>
                      <a:rPr lang="en-US" altLang="ja-JP" b="0" i="1" smtClean="0">
                        <a:latin typeface="Cambria Math"/>
                      </a:rPr>
                      <m:t>, </m:t>
                    </m:r>
                    <m:r>
                      <a:rPr lang="en-US" altLang="ja-JP" b="0" i="1" smtClean="0">
                        <a:latin typeface="Cambria Math"/>
                      </a:rPr>
                      <m:t>𝑣</m:t>
                    </m:r>
                    <m:r>
                      <a:rPr lang="en-US" altLang="ja-JP" b="0" i="1" smtClean="0">
                        <a:latin typeface="Cambria Math"/>
                      </a:rPr>
                      <m:t>, </m:t>
                    </m:r>
                    <m:r>
                      <a:rPr lang="en-US" altLang="ja-JP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lang="ja-JP" altLang="en-US" dirty="0" smtClean="0"/>
                  <a:t>に対し</a:t>
                </a:r>
                <a:r>
                  <a:rPr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ja-JP" altLang="en-US" dirty="0" smtClean="0"/>
                  <a:t> を取り除いたとき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から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へ辿り着けるか</a:t>
                </a:r>
                <a:r>
                  <a:rPr lang="ja-JP" altLang="en-US" dirty="0" smtClean="0"/>
                  <a:t>？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r="-8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2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幅</a:t>
            </a:r>
            <a:r>
              <a:rPr kumimoji="1" lang="ja-JP" altLang="en-US" dirty="0" smtClean="0"/>
              <a:t>優先探索 </a:t>
            </a:r>
            <a:r>
              <a:rPr kumimoji="1" lang="en-US" altLang="ja-JP" dirty="0" smtClean="0"/>
              <a:t>(BFS)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92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BFS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u="sng" dirty="0" smtClean="0"/>
                  <a:t>幅優先探索</a:t>
                </a:r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(breadth-first search)</a:t>
                </a:r>
              </a:p>
              <a:p>
                <a:endParaRPr kumimoji="1" lang="en-US" altLang="ja-JP" dirty="0"/>
              </a:p>
              <a:p>
                <a:r>
                  <a:rPr lang="ja-JP" altLang="en-US" dirty="0" smtClean="0"/>
                  <a:t>距離が近いところから順番に見る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最短路が求まる</a:t>
                </a:r>
                <a:endParaRPr lang="en-US" altLang="ja-JP" dirty="0" smtClean="0"/>
              </a:p>
              <a:p>
                <a:r>
                  <a:rPr lang="ja-JP" altLang="en-US" dirty="0" smtClean="0"/>
                  <a:t>キュー </a:t>
                </a:r>
                <a:r>
                  <a:rPr lang="en-US" altLang="ja-JP" dirty="0" smtClean="0"/>
                  <a:t>(</a:t>
                </a:r>
                <a:r>
                  <a:rPr lang="ja-JP" altLang="en-US" dirty="0"/>
                  <a:t>待ち</a:t>
                </a:r>
                <a:r>
                  <a:rPr lang="ja-JP" altLang="en-US" dirty="0" smtClean="0"/>
                  <a:t>行列</a:t>
                </a:r>
                <a:r>
                  <a:rPr lang="en-US" altLang="ja-JP" dirty="0" smtClean="0"/>
                  <a:t>)</a:t>
                </a:r>
                <a:endParaRPr kumimoji="1" lang="en-US" altLang="ja-JP" dirty="0" smtClean="0"/>
              </a:p>
              <a:p>
                <a:r>
                  <a:rPr lang="ja-JP" altLang="en-US" dirty="0" smtClean="0"/>
                  <a:t>計算量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時間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𝑂</m:t>
                    </m:r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latin typeface="Cambria Math"/>
                      </a:rPr>
                      <m:t>𝑛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𝑚</m:t>
                    </m:r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dirty="0" smtClean="0"/>
                  <a:t> (</a:t>
                </a:r>
                <a:r>
                  <a:rPr lang="ja-JP" altLang="en-US" dirty="0" smtClean="0"/>
                  <a:t>隣接行列で持つ場合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𝑂</m:t>
                    </m:r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dirty="0" smtClean="0"/>
                  <a:t>)</a:t>
                </a:r>
              </a:p>
              <a:p>
                <a:pPr lvl="1"/>
                <a:r>
                  <a:rPr kumimoji="1" lang="ja-JP" altLang="en-US" dirty="0" smtClean="0"/>
                  <a:t>空間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𝑂</m:t>
                    </m:r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𝑛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b="-1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2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BFS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53183" y="1700808"/>
                <a:ext cx="8208912" cy="4464496"/>
              </a:xfrm>
              <a:prstGeom prst="rect">
                <a:avLst/>
              </a:prstGeom>
              <a:solidFill>
                <a:srgbClr val="CCFF99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en-US" altLang="ja-JP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for each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𝑢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∈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𝑉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: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𝑢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≔∞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𝑠𝑡𝑎𝑟𝑡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≔0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𝑄</m:t>
                    </m:r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の末尾に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𝑠𝑡𝑎𝑟𝑡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を追加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  <a:p>
                <a:r>
                  <a:rPr lang="en-US" altLang="ja-JP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while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𝑄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が空でない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: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𝑢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≔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𝑄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 </m:t>
                    </m:r>
                    <m:r>
                      <a:rPr lang="ja-JP" altLang="en-US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の</m:t>
                    </m:r>
                    <m:r>
                      <a:rPr lang="ja-JP" altLang="en-US" sz="2800" i="1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先頭</m:t>
                    </m:r>
                  </m:oMath>
                </a14:m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から取り除く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altLang="ja-JP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each</a:t>
                </a:r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𝑣</m:t>
                    </m:r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𝑢</m:t>
                    </m:r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に隣接している点</a:t>
                </a:r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): </a:t>
                </a:r>
                <a:endParaRPr lang="en-US" altLang="ja-JP" sz="2800" dirty="0" smtClean="0">
                  <a:solidFill>
                    <a:schemeClr val="tx1"/>
                  </a:solidFill>
                  <a:latin typeface="+mn-ea"/>
                  <a:cs typeface="DejaVu Sans Mono" pitchFamily="49" charset="0"/>
                </a:endParaRP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if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𝑣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&gt;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𝑢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+1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: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𝑣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≔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𝑢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+1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𝑄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の末尾に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𝑣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を追加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3" y="1700808"/>
                <a:ext cx="8208912" cy="4464496"/>
              </a:xfrm>
              <a:prstGeom prst="rect">
                <a:avLst/>
              </a:prstGeom>
              <a:blipFill rotWithShape="1">
                <a:blip r:embed="rId2"/>
                <a:stretch>
                  <a:fillRect l="-1332" t="-1495" b="-9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2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BFS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3347784" y="237029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123728" y="3573016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513878" y="459747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256056" y="2708960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076056" y="534601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876256" y="287342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722317" y="399613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955190" y="426073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386951" y="461193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279977" y="246997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stCxn id="13" idx="5"/>
            <a:endCxn id="5" idx="1"/>
          </p:cNvCxnSpPr>
          <p:nvPr/>
        </p:nvCxnSpPr>
        <p:spPr>
          <a:xfrm>
            <a:off x="1587256" y="2777257"/>
            <a:ext cx="589193" cy="848480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5" idx="7"/>
            <a:endCxn id="4" idx="3"/>
          </p:cNvCxnSpPr>
          <p:nvPr/>
        </p:nvCxnSpPr>
        <p:spPr>
          <a:xfrm flipV="1">
            <a:off x="2431007" y="2677578"/>
            <a:ext cx="969498" cy="948159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5" idx="3"/>
            <a:endCxn id="12" idx="7"/>
          </p:cNvCxnSpPr>
          <p:nvPr/>
        </p:nvCxnSpPr>
        <p:spPr>
          <a:xfrm flipH="1">
            <a:off x="1694230" y="3880295"/>
            <a:ext cx="482219" cy="784359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5" idx="5"/>
            <a:endCxn id="6" idx="1"/>
          </p:cNvCxnSpPr>
          <p:nvPr/>
        </p:nvCxnSpPr>
        <p:spPr>
          <a:xfrm>
            <a:off x="2431007" y="3880295"/>
            <a:ext cx="1135592" cy="769899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2" idx="6"/>
            <a:endCxn id="6" idx="2"/>
          </p:cNvCxnSpPr>
          <p:nvPr/>
        </p:nvCxnSpPr>
        <p:spPr>
          <a:xfrm flipV="1">
            <a:off x="1746951" y="4777473"/>
            <a:ext cx="1766927" cy="14460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7" idx="2"/>
            <a:endCxn id="4" idx="6"/>
          </p:cNvCxnSpPr>
          <p:nvPr/>
        </p:nvCxnSpPr>
        <p:spPr>
          <a:xfrm flipH="1" flipV="1">
            <a:off x="3707784" y="2550299"/>
            <a:ext cx="1548272" cy="338661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7" idx="4"/>
            <a:endCxn id="11" idx="1"/>
          </p:cNvCxnSpPr>
          <p:nvPr/>
        </p:nvCxnSpPr>
        <p:spPr>
          <a:xfrm>
            <a:off x="5436056" y="3068960"/>
            <a:ext cx="571855" cy="1244498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11" idx="3"/>
            <a:endCxn id="8" idx="7"/>
          </p:cNvCxnSpPr>
          <p:nvPr/>
        </p:nvCxnSpPr>
        <p:spPr>
          <a:xfrm flipH="1">
            <a:off x="5383335" y="4568016"/>
            <a:ext cx="624576" cy="830723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11" idx="6"/>
            <a:endCxn id="10" idx="2"/>
          </p:cNvCxnSpPr>
          <p:nvPr/>
        </p:nvCxnSpPr>
        <p:spPr>
          <a:xfrm flipV="1">
            <a:off x="6315190" y="4176134"/>
            <a:ext cx="1407127" cy="264603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7" idx="6"/>
            <a:endCxn id="9" idx="2"/>
          </p:cNvCxnSpPr>
          <p:nvPr/>
        </p:nvCxnSpPr>
        <p:spPr>
          <a:xfrm>
            <a:off x="5616056" y="2888960"/>
            <a:ext cx="1260200" cy="164464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9" idx="5"/>
            <a:endCxn id="10" idx="1"/>
          </p:cNvCxnSpPr>
          <p:nvPr/>
        </p:nvCxnSpPr>
        <p:spPr>
          <a:xfrm>
            <a:off x="7183535" y="3180703"/>
            <a:ext cx="591503" cy="868152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3158498" y="1897042"/>
            <a:ext cx="67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7030A0"/>
                </a:solidFill>
                <a:latin typeface="Arial"/>
                <a:ea typeface="ＭＳ Ｐゴシック"/>
              </a:rPr>
              <a:t>0</a:t>
            </a:r>
            <a:endParaRPr kumimoji="1" lang="ja-JP" altLang="en-US" sz="2400" kern="0" dirty="0" smtClean="0">
              <a:solidFill>
                <a:srgbClr val="7030A0"/>
              </a:solidFill>
              <a:latin typeface="Arial"/>
              <a:ea typeface="ＭＳ Ｐゴシック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971946" y="3071238"/>
            <a:ext cx="67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>
                <a:solidFill>
                  <a:srgbClr val="7030A0"/>
                </a:solidFill>
                <a:latin typeface="Arial"/>
                <a:ea typeface="ＭＳ Ｐゴシック"/>
              </a:rPr>
              <a:t>1</a:t>
            </a:r>
            <a:endParaRPr kumimoji="1" lang="ja-JP" altLang="en-US" sz="2400" kern="0" dirty="0" smtClean="0">
              <a:solidFill>
                <a:srgbClr val="7030A0"/>
              </a:solidFill>
              <a:latin typeface="Arial"/>
              <a:ea typeface="ＭＳ Ｐゴシック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899393" y="2284571"/>
            <a:ext cx="67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>
                <a:solidFill>
                  <a:srgbClr val="7030A0"/>
                </a:solidFill>
                <a:latin typeface="Arial"/>
                <a:ea typeface="ＭＳ Ｐゴシック"/>
              </a:rPr>
              <a:t>1</a:t>
            </a:r>
            <a:endParaRPr kumimoji="1" lang="ja-JP" altLang="en-US" sz="2400" kern="0" dirty="0" smtClean="0">
              <a:solidFill>
                <a:srgbClr val="7030A0"/>
              </a:solidFill>
              <a:latin typeface="Arial"/>
              <a:ea typeface="ＭＳ Ｐゴシック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493513" y="4201812"/>
            <a:ext cx="67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 smtClean="0">
                <a:solidFill>
                  <a:srgbClr val="7030A0"/>
                </a:solidFill>
                <a:latin typeface="Arial"/>
                <a:ea typeface="ＭＳ Ｐゴシック"/>
              </a:rPr>
              <a:t>2</a:t>
            </a:r>
            <a:endParaRPr kumimoji="1" lang="ja-JP" altLang="en-US" sz="2400" kern="0" dirty="0" smtClean="0">
              <a:solidFill>
                <a:srgbClr val="7030A0"/>
              </a:solidFill>
              <a:latin typeface="Arial"/>
              <a:ea typeface="ＭＳ Ｐゴシック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969947" y="4230354"/>
            <a:ext cx="67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 smtClean="0">
                <a:solidFill>
                  <a:srgbClr val="7030A0"/>
                </a:solidFill>
                <a:latin typeface="Arial"/>
                <a:ea typeface="ＭＳ Ｐゴシック"/>
              </a:rPr>
              <a:t>2</a:t>
            </a:r>
            <a:endParaRPr kumimoji="1" lang="ja-JP" altLang="en-US" sz="2400" kern="0" dirty="0" smtClean="0">
              <a:solidFill>
                <a:srgbClr val="7030A0"/>
              </a:solidFill>
              <a:latin typeface="Arial"/>
              <a:ea typeface="ＭＳ Ｐゴシック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124962" y="2053738"/>
            <a:ext cx="67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 smtClean="0">
                <a:solidFill>
                  <a:srgbClr val="7030A0"/>
                </a:solidFill>
                <a:latin typeface="Arial"/>
                <a:ea typeface="ＭＳ Ｐゴシック"/>
              </a:rPr>
              <a:t>2</a:t>
            </a:r>
            <a:endParaRPr kumimoji="1" lang="ja-JP" altLang="en-US" sz="2400" kern="0" dirty="0" smtClean="0">
              <a:solidFill>
                <a:srgbClr val="7030A0"/>
              </a:solidFill>
              <a:latin typeface="Arial"/>
              <a:ea typeface="ＭＳ Ｐゴシック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721241" y="2427295"/>
            <a:ext cx="67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 smtClean="0">
                <a:solidFill>
                  <a:srgbClr val="7030A0"/>
                </a:solidFill>
                <a:latin typeface="Arial"/>
                <a:ea typeface="ＭＳ Ｐゴシック"/>
              </a:rPr>
              <a:t>2</a:t>
            </a:r>
            <a:endParaRPr kumimoji="1" lang="ja-JP" altLang="en-US" sz="2400" kern="0" dirty="0" smtClean="0">
              <a:solidFill>
                <a:srgbClr val="7030A0"/>
              </a:solidFill>
              <a:latin typeface="Arial"/>
              <a:ea typeface="ＭＳ Ｐゴシック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383335" y="4135808"/>
            <a:ext cx="67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 smtClean="0">
                <a:solidFill>
                  <a:srgbClr val="7030A0"/>
                </a:solidFill>
                <a:latin typeface="Arial"/>
                <a:ea typeface="ＭＳ Ｐゴシック"/>
              </a:rPr>
              <a:t>2</a:t>
            </a:r>
            <a:endParaRPr kumimoji="1" lang="ja-JP" altLang="en-US" sz="2400" kern="0" dirty="0" smtClean="0">
              <a:solidFill>
                <a:srgbClr val="7030A0"/>
              </a:solidFill>
              <a:latin typeface="Arial"/>
              <a:ea typeface="ＭＳ Ｐゴシック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789846" y="3546239"/>
            <a:ext cx="67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 smtClean="0">
                <a:solidFill>
                  <a:srgbClr val="7030A0"/>
                </a:solidFill>
                <a:latin typeface="Arial"/>
                <a:ea typeface="ＭＳ Ｐゴシック"/>
              </a:rPr>
              <a:t>3</a:t>
            </a:r>
            <a:endParaRPr kumimoji="1" lang="ja-JP" altLang="en-US" sz="2400" kern="0" dirty="0" smtClean="0">
              <a:solidFill>
                <a:srgbClr val="7030A0"/>
              </a:solidFill>
              <a:latin typeface="Arial"/>
              <a:ea typeface="ＭＳ Ｐゴシック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564378" y="5064353"/>
            <a:ext cx="67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 smtClean="0">
                <a:solidFill>
                  <a:srgbClr val="7030A0"/>
                </a:solidFill>
                <a:latin typeface="Arial"/>
                <a:ea typeface="ＭＳ Ｐゴシック"/>
              </a:rPr>
              <a:t>3</a:t>
            </a:r>
            <a:endParaRPr kumimoji="1" lang="ja-JP" altLang="en-US" sz="2400" kern="0" dirty="0" smtClean="0">
              <a:solidFill>
                <a:srgbClr val="7030A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4212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9FF13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9FF13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9FF13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9FF13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9FF13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9FF13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9FF13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9FF13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9FF13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/>
      <p:bldP spid="46" grpId="0"/>
      <p:bldP spid="47" grpId="0"/>
      <p:bldP spid="49" grpId="0"/>
      <p:bldP spid="51" grpId="0"/>
      <p:bldP spid="52" grpId="0"/>
      <p:bldP spid="53" grpId="0"/>
      <p:bldP spid="55" grpId="0"/>
      <p:bldP spid="5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BFS-tree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BFS </a:t>
                </a:r>
                <a:r>
                  <a:rPr kumimoji="1" lang="ja-JP" altLang="en-US" dirty="0" smtClean="0"/>
                  <a:t>を行うと</a:t>
                </a:r>
                <a:r>
                  <a:rPr kumimoji="1" lang="en-US" altLang="ja-JP" dirty="0" smtClean="0"/>
                  <a:t>, </a:t>
                </a:r>
                <a:r>
                  <a:rPr kumimoji="1" lang="ja-JP" altLang="en-US" dirty="0" smtClean="0"/>
                  <a:t>通った辺からなる木ができる</a:t>
                </a:r>
                <a:endParaRPr kumimoji="1" lang="en-US" altLang="ja-JP" dirty="0" smtClean="0"/>
              </a:p>
              <a:p>
                <a:pPr lvl="1"/>
                <a:r>
                  <a:rPr kumimoji="1" lang="ja-JP" altLang="en-US" u="sng" dirty="0" smtClean="0"/>
                  <a:t>幅優先探索木</a:t>
                </a:r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(BFS-tree)</a:t>
                </a:r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𝑠𝑡𝑎𝑟𝑡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から各頂点への最短路は </a:t>
                </a:r>
                <a:r>
                  <a:rPr kumimoji="1" lang="en-US" altLang="ja-JP" dirty="0" smtClean="0"/>
                  <a:t>BFS-tree </a:t>
                </a:r>
                <a:r>
                  <a:rPr lang="ja-JP" altLang="en-US" dirty="0" smtClean="0"/>
                  <a:t>上の根からのパス</a:t>
                </a:r>
                <a:endParaRPr kumimoji="1" lang="en-US" altLang="ja-JP" dirty="0" smtClean="0"/>
              </a:p>
              <a:p>
                <a:endParaRPr kumimoji="1" lang="en-US" altLang="ja-JP" dirty="0" smtClean="0"/>
              </a:p>
              <a:p>
                <a:r>
                  <a:rPr kumimoji="1" lang="en-US" altLang="ja-JP" dirty="0" smtClean="0"/>
                  <a:t>BFS </a:t>
                </a:r>
                <a:r>
                  <a:rPr kumimoji="1" lang="ja-JP" altLang="en-US" dirty="0" smtClean="0"/>
                  <a:t>で通らなかった辺は？</a:t>
                </a:r>
                <a:endParaRPr kumimoji="1"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𝑑𝑖𝑠𝑡</m:t>
                    </m:r>
                  </m:oMath>
                </a14:m>
                <a:r>
                  <a:rPr kumimoji="1" lang="ja-JP" altLang="en-US" dirty="0" smtClean="0"/>
                  <a:t> の差が </a:t>
                </a:r>
                <a:r>
                  <a:rPr kumimoji="1" lang="en-US" altLang="ja-JP" dirty="0" smtClean="0"/>
                  <a:t>0 </a:t>
                </a:r>
                <a:r>
                  <a:rPr kumimoji="1" lang="ja-JP" altLang="en-US" dirty="0" smtClean="0"/>
                  <a:t>または </a:t>
                </a:r>
                <a:r>
                  <a:rPr kumimoji="1" lang="en-US" altLang="ja-JP" dirty="0" smtClean="0"/>
                  <a:t>1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8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Dijkstra</a:t>
            </a:r>
            <a:r>
              <a:rPr lang="en-US" altLang="ja-JP" dirty="0" smtClean="0"/>
              <a:t> </a:t>
            </a:r>
            <a:r>
              <a:rPr lang="ja-JP" altLang="en-US" dirty="0" smtClean="0"/>
              <a:t>法</a:t>
            </a:r>
            <a:r>
              <a:rPr lang="en-US" altLang="ja-JP" dirty="0" smtClean="0"/>
              <a:t>, 0-1-BFS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BFS </a:t>
            </a:r>
            <a:r>
              <a:rPr kumimoji="1" lang="ja-JP" altLang="en-US" dirty="0" smtClean="0"/>
              <a:t>では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次の頂点を選ぶ機構としてキューを用いた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最初に追加したものが最初に取り出される</a:t>
            </a:r>
            <a:endParaRPr lang="en-US" altLang="ja-JP" dirty="0" smtClean="0"/>
          </a:p>
          <a:p>
            <a:r>
              <a:rPr kumimoji="1" lang="ja-JP" altLang="en-US" dirty="0" smtClean="0"/>
              <a:t>これを変えると重みつきグラフの最短路を求めることができる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61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Dijkstra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法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Dijkstra </a:t>
                </a:r>
                <a:r>
                  <a:rPr kumimoji="1" lang="ja-JP" altLang="en-US" dirty="0" smtClean="0"/>
                  <a:t>法</a:t>
                </a:r>
                <a:endParaRPr kumimoji="1" lang="en-US" altLang="ja-JP" dirty="0" smtClean="0"/>
              </a:p>
              <a:p>
                <a:pPr lvl="1"/>
                <a:r>
                  <a:rPr lang="ja-JP" altLang="en-US" dirty="0"/>
                  <a:t>辺</a:t>
                </a:r>
                <a:r>
                  <a:rPr lang="ja-JP" altLang="en-US" dirty="0" smtClean="0"/>
                  <a:t>の重み</a:t>
                </a:r>
                <a:r>
                  <a:rPr lang="ja-JP" altLang="en-US" dirty="0"/>
                  <a:t>は</a:t>
                </a:r>
                <a:r>
                  <a:rPr lang="ja-JP" altLang="en-US" dirty="0" smtClean="0"/>
                  <a:t>非負に限る</a:t>
                </a:r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≔</m:t>
                    </m:r>
                    <m:r>
                      <a:rPr lang="en-US" altLang="ja-JP" b="0" i="1" smtClean="0">
                        <a:latin typeface="Cambria Math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𝑐</m:t>
                    </m:r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latin typeface="Cambria Math"/>
                      </a:rPr>
                      <m:t>𝑢𝑣</m:t>
                    </m:r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のように距離を更新</a:t>
                </a:r>
                <a:endParaRPr lang="en-US" altLang="ja-JP" dirty="0" smtClean="0"/>
              </a:p>
              <a:p>
                <a:pPr lvl="1"/>
                <a:r>
                  <a:rPr kumimoji="1" lang="ja-JP" altLang="en-US" dirty="0" smtClean="0"/>
                  <a:t>次の頂点を選ぶときに</a:t>
                </a:r>
                <a:r>
                  <a:rPr kumimoji="1" lang="en-US" altLang="ja-JP" dirty="0" smtClean="0"/>
                  <a:t>, </a:t>
                </a:r>
                <a:r>
                  <a:rPr kumimoji="1" lang="ja-JP" altLang="en-US" dirty="0" smtClean="0"/>
                  <a:t>まだ選ばれていない頂点のうち</a:t>
                </a: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𝑑𝑖𝑠𝑡</m:t>
                    </m:r>
                    <m:r>
                      <a:rPr kumimoji="1" lang="en-US" altLang="ja-JP" b="0" i="1" smtClean="0">
                        <a:latin typeface="Cambria Math"/>
                      </a:rPr>
                      <m:t>[</m:t>
                    </m:r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  <m:r>
                      <a:rPr kumimoji="1" lang="en-US" altLang="ja-JP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kumimoji="1" lang="ja-JP" altLang="en-US" dirty="0" smtClean="0"/>
                  <a:t> が最小であるものを選ぶ</a:t>
                </a:r>
                <a:endParaRPr kumimoji="1" lang="en-US" altLang="ja-JP" dirty="0" smtClean="0"/>
              </a:p>
              <a:p>
                <a:pPr lvl="1"/>
                <a:endParaRPr lang="en-US" altLang="ja-JP" dirty="0"/>
              </a:p>
              <a:p>
                <a:pPr lvl="1"/>
                <a:r>
                  <a:rPr kumimoji="1" lang="ja-JP" altLang="en-US" dirty="0" smtClean="0"/>
                  <a:t>単純な方法 ：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𝑂</m:t>
                    </m:r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(</a:t>
                </a:r>
                <a:r>
                  <a:rPr lang="ja-JP" altLang="en-US" dirty="0"/>
                  <a:t>密</a:t>
                </a:r>
                <a:r>
                  <a:rPr kumimoji="1" lang="ja-JP" altLang="en-US" dirty="0" smtClean="0"/>
                  <a:t>グラフに対しては高速</a:t>
                </a:r>
                <a:r>
                  <a:rPr kumimoji="1" lang="en-US" altLang="ja-JP" dirty="0" smtClean="0"/>
                  <a:t>)</a:t>
                </a:r>
              </a:p>
              <a:p>
                <a:pPr lvl="1"/>
                <a:r>
                  <a:rPr kumimoji="1" lang="ja-JP" altLang="en-US" dirty="0" smtClean="0"/>
                  <a:t>ヒープなどのデータ構造を用いる ：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𝑂</m:t>
                    </m:r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𝑚</m:t>
                        </m:r>
                      </m:e>
                    </m:d>
                    <m:func>
                      <m:func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kumimoji="1" lang="en-US" altLang="ja-JP" b="0" dirty="0" smtClean="0"/>
              </a:p>
              <a:p>
                <a:pPr lvl="2"/>
                <a:r>
                  <a:rPr lang="ja-JP" altLang="en-US" dirty="0"/>
                  <a:t>実用的ではないが</a:t>
                </a:r>
                <a:r>
                  <a:rPr kumimoji="1" lang="ja-JP" altLang="en-US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𝑂</m:t>
                    </m:r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+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𝑚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kumimoji="1" lang="ja-JP" altLang="en-US" dirty="0" smtClean="0"/>
                  <a:t> となるものもある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r="-889" b="-119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7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グラフ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00200"/>
                <a:ext cx="8229600" cy="4525963"/>
              </a:xfrm>
            </p:spPr>
            <p:txBody>
              <a:bodyPr/>
              <a:lstStyle/>
              <a:p>
                <a:r>
                  <a:rPr kumimoji="1" lang="ja-JP" altLang="en-US" b="0" u="sng" dirty="0" smtClean="0"/>
                  <a:t>グラフ</a:t>
                </a:r>
                <a:r>
                  <a:rPr kumimoji="1" lang="ja-JP" altLang="en-US" b="0" dirty="0" smtClean="0"/>
                  <a:t> </a:t>
                </a:r>
                <a:r>
                  <a:rPr lang="en-US" altLang="ja-JP" dirty="0" smtClean="0"/>
                  <a:t>(graph)</a:t>
                </a:r>
                <a:r>
                  <a:rPr kumimoji="1" lang="ja-JP" altLang="en-US" b="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𝐺</m:t>
                    </m:r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𝑉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, 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endParaRPr kumimoji="1" lang="en-US" altLang="ja-JP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： </a:t>
                </a:r>
                <a:r>
                  <a:rPr lang="ja-JP" altLang="en-US" u="sng" dirty="0" smtClean="0"/>
                  <a:t>頂点</a:t>
                </a:r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(vertex) </a:t>
                </a:r>
                <a:r>
                  <a:rPr lang="ja-JP" altLang="en-US" dirty="0" smtClean="0"/>
                  <a:t>の集合</a:t>
                </a:r>
                <a:endParaRPr lang="en-US" altLang="ja-JP" dirty="0" smtClean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lang="ja-JP" altLang="en-US" dirty="0" smtClean="0"/>
                  <a:t>： </a:t>
                </a:r>
                <a:r>
                  <a:rPr lang="ja-JP" altLang="en-US" u="sng" dirty="0" smtClean="0"/>
                  <a:t>辺</a:t>
                </a:r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(edge) </a:t>
                </a:r>
                <a:r>
                  <a:rPr lang="ja-JP" altLang="en-US" dirty="0" smtClean="0"/>
                  <a:t>の集合</a:t>
                </a:r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𝑛</m:t>
                    </m:r>
                    <m:r>
                      <a:rPr lang="en-US" altLang="ja-JP" b="0" i="1" smtClean="0">
                        <a:latin typeface="Cambria Math"/>
                      </a:rPr>
                      <m:t>=|</m:t>
                    </m:r>
                    <m:r>
                      <a:rPr lang="en-US" altLang="ja-JP" i="1">
                        <a:latin typeface="Cambria Math"/>
                      </a:rPr>
                      <m:t>𝑉</m:t>
                    </m:r>
                    <m:r>
                      <a:rPr lang="en-US" altLang="ja-JP" i="1">
                        <a:latin typeface="Cambria Math"/>
                      </a:rPr>
                      <m:t>|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(</a:t>
                </a:r>
                <a:r>
                  <a:rPr lang="ja-JP" altLang="en-US" dirty="0"/>
                  <a:t>頂点数</a:t>
                </a:r>
                <a:r>
                  <a:rPr lang="en-US" altLang="ja-JP" dirty="0"/>
                  <a:t>),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𝑚</m:t>
                    </m:r>
                    <m:r>
                      <a:rPr lang="en-US" altLang="ja-JP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(</a:t>
                </a:r>
                <a:r>
                  <a:rPr lang="ja-JP" altLang="en-US" dirty="0"/>
                  <a:t>辺数</a:t>
                </a:r>
                <a:r>
                  <a:rPr lang="en-US" altLang="ja-JP" dirty="0" smtClean="0"/>
                  <a:t>)</a:t>
                </a:r>
                <a:r>
                  <a:rPr lang="ja-JP" altLang="en-US" dirty="0"/>
                  <a:t> </a:t>
                </a:r>
                <a:r>
                  <a:rPr lang="ja-JP" altLang="en-US" dirty="0" smtClean="0"/>
                  <a:t>とおく</a:t>
                </a:r>
                <a:endParaRPr lang="en-US" altLang="ja-JP" dirty="0" smtClean="0"/>
              </a:p>
              <a:p>
                <a:pPr lvl="1"/>
                <a:endParaRPr kumimoji="1" lang="en-US" altLang="ja-JP" dirty="0" smtClean="0"/>
              </a:p>
              <a:p>
                <a:r>
                  <a:rPr lang="ja-JP" altLang="en-US" dirty="0" smtClean="0"/>
                  <a:t>辺 ： 頂点の </a:t>
                </a:r>
                <a:r>
                  <a:rPr lang="en-US" altLang="ja-JP" dirty="0" smtClean="0"/>
                  <a:t>2 </a:t>
                </a:r>
                <a:r>
                  <a:rPr lang="ja-JP" altLang="en-US" dirty="0" smtClean="0"/>
                  <a:t>つ組</a:t>
                </a:r>
                <a:endParaRPr kumimoji="1" lang="en-US" altLang="ja-JP" b="0" dirty="0" smtClean="0"/>
              </a:p>
              <a:p>
                <a:pPr lvl="1"/>
                <a:r>
                  <a:rPr lang="ja-JP" altLang="en-US" dirty="0"/>
                  <a:t>無向</a:t>
                </a:r>
                <a:r>
                  <a:rPr lang="ja-JP" altLang="en-US" dirty="0" smtClean="0"/>
                  <a:t>グラフ ：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と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𝑣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は区別しない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有向グラフ ：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ja-JP" b="0" dirty="0" smtClean="0"/>
                  <a:t> </a:t>
                </a:r>
                <a:r>
                  <a:rPr lang="ja-JP" altLang="en-US" dirty="0" smtClean="0"/>
                  <a:t>と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𝑣</m:t>
                        </m:r>
                        <m:r>
                          <a:rPr lang="en-US" altLang="ja-JP" i="1">
                            <a:latin typeface="Cambria Math"/>
                          </a:rPr>
                          <m:t>, 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ja-JP" b="0" dirty="0" smtClean="0"/>
                  <a:t> </a:t>
                </a:r>
                <a:r>
                  <a:rPr lang="ja-JP" altLang="en-US" b="0" dirty="0" smtClean="0"/>
                  <a:t>は異なる辺</a:t>
                </a:r>
                <a:endParaRPr lang="en-US" altLang="ja-JP" dirty="0"/>
              </a:p>
              <a:p>
                <a:pPr lvl="1"/>
                <a:r>
                  <a:rPr kumimoji="1" lang="ja-JP" altLang="en-US" dirty="0" smtClean="0"/>
                  <a:t>重み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𝑐</m:t>
                    </m:r>
                    <m:r>
                      <a:rPr kumimoji="1" lang="en-US" altLang="ja-JP" b="0" i="1" smtClean="0">
                        <a:latin typeface="Cambria Math"/>
                      </a:rPr>
                      <m:t>:</m:t>
                    </m:r>
                    <m:r>
                      <a:rPr kumimoji="1" lang="en-US" altLang="ja-JP" b="0" i="1" smtClean="0">
                        <a:latin typeface="Cambria Math"/>
                      </a:rPr>
                      <m:t>𝐸</m:t>
                    </m:r>
                    <m:r>
                      <a:rPr kumimoji="1" lang="en-US" altLang="ja-JP" b="0" i="1" smtClean="0">
                        <a:latin typeface="Cambria Math"/>
                      </a:rPr>
                      <m:t>→</m:t>
                    </m:r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kumimoji="1" lang="ja-JP" altLang="en-US" dirty="0" smtClean="0"/>
                  <a:t> が定まっていることも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00200"/>
                <a:ext cx="8229600" cy="4525963"/>
              </a:xfrm>
              <a:blipFill rotWithShape="1">
                <a:blip r:embed="rId2"/>
                <a:stretch>
                  <a:fillRect l="-1704" t="-2156" b="-82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2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0-1-BFS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0-1-BFS</a:t>
                </a:r>
              </a:p>
              <a:p>
                <a:pPr lvl="1"/>
                <a:r>
                  <a:rPr lang="ja-JP" altLang="en-US" dirty="0"/>
                  <a:t>辺</a:t>
                </a:r>
                <a:r>
                  <a:rPr lang="ja-JP" altLang="en-US" dirty="0" smtClean="0"/>
                  <a:t>の重みは</a:t>
                </a:r>
                <a:r>
                  <a:rPr lang="ja-JP" altLang="en-US" dirty="0"/>
                  <a:t> </a:t>
                </a:r>
                <a:r>
                  <a:rPr lang="en-US" altLang="ja-JP" dirty="0" smtClean="0"/>
                  <a:t>0 </a:t>
                </a:r>
                <a:r>
                  <a:rPr lang="ja-JP" altLang="en-US" dirty="0" smtClean="0"/>
                  <a:t>または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1 </a:t>
                </a:r>
                <a:r>
                  <a:rPr lang="ja-JP" altLang="en-US" dirty="0" smtClean="0"/>
                  <a:t>に限る</a:t>
                </a:r>
                <a:endParaRPr lang="en-US" altLang="ja-JP" dirty="0" smtClean="0"/>
              </a:p>
              <a:p>
                <a:pPr lvl="1"/>
                <a:r>
                  <a:rPr kumimoji="1" lang="ja-JP" altLang="en-US" dirty="0" smtClean="0"/>
                  <a:t>次の頂点を選ぶときに</a:t>
                </a:r>
                <a:r>
                  <a:rPr kumimoji="1" lang="en-US" altLang="ja-JP" dirty="0" smtClean="0"/>
                  <a:t>, </a:t>
                </a:r>
                <a:r>
                  <a:rPr kumimoji="1" lang="ja-JP" altLang="en-US" dirty="0" smtClean="0"/>
                  <a:t>まだ選ばれていない頂点のうち</a:t>
                </a: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𝑑𝑖𝑠𝑡</m:t>
                    </m:r>
                    <m:r>
                      <a:rPr kumimoji="1" lang="en-US" altLang="ja-JP" b="0" i="1" smtClean="0">
                        <a:latin typeface="Cambria Math"/>
                      </a:rPr>
                      <m:t>[</m:t>
                    </m:r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  <m:r>
                      <a:rPr kumimoji="1" lang="en-US" altLang="ja-JP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kumimoji="1" lang="ja-JP" altLang="en-US" dirty="0" smtClean="0"/>
                  <a:t> が最小であるものを選ぶ</a:t>
                </a:r>
                <a:endParaRPr kumimoji="1" lang="en-US" altLang="ja-JP" dirty="0" smtClean="0"/>
              </a:p>
              <a:p>
                <a:pPr lvl="1"/>
                <a:endParaRPr lang="en-US" altLang="ja-JP" dirty="0"/>
              </a:p>
              <a:p>
                <a:pPr lvl="1"/>
                <a:r>
                  <a:rPr lang="ja-JP" altLang="en-US" dirty="0" smtClean="0"/>
                  <a:t>デック </a:t>
                </a:r>
                <a:r>
                  <a:rPr lang="en-US" altLang="ja-JP" dirty="0" smtClean="0"/>
                  <a:t>(</a:t>
                </a:r>
                <a:r>
                  <a:rPr lang="ja-JP" altLang="en-US" dirty="0" smtClean="0"/>
                  <a:t>両端キュー</a:t>
                </a:r>
                <a:r>
                  <a:rPr lang="en-US" altLang="ja-JP" dirty="0" smtClean="0"/>
                  <a:t>) </a:t>
                </a:r>
                <a:r>
                  <a:rPr lang="ja-JP" altLang="en-US" dirty="0" smtClean="0"/>
                  <a:t>を用いる ：                 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𝑂</m:t>
                    </m:r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latin typeface="Cambria Math"/>
                      </a:rPr>
                      <m:t>𝑛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𝑚</m:t>
                    </m:r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ja-JP" dirty="0" smtClean="0"/>
              </a:p>
              <a:p>
                <a:pPr lvl="2"/>
                <a:r>
                  <a:rPr lang="ja-JP" altLang="en-US" dirty="0" smtClean="0"/>
                  <a:t>先頭および末尾に対する追加・削除ができる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5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0-1-BFS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53183" y="1700808"/>
                <a:ext cx="8208912" cy="4464496"/>
              </a:xfrm>
              <a:prstGeom prst="rect">
                <a:avLst/>
              </a:prstGeom>
              <a:solidFill>
                <a:srgbClr val="CCFF99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𝑄</m:t>
                    </m:r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の末尾に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𝑠𝑡𝑎𝑟𝑡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を追加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  <a:p>
                <a:r>
                  <a:rPr lang="en-US" altLang="ja-JP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while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𝑄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が空でない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: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𝑢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≔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𝑄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 </m:t>
                    </m:r>
                    <m:r>
                      <a:rPr lang="ja-JP" altLang="en-US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の</m:t>
                    </m:r>
                    <m:r>
                      <a:rPr lang="ja-JP" altLang="en-US" sz="2800" i="1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先頭</m:t>
                    </m:r>
                  </m:oMath>
                </a14:m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から取り除く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for </a:t>
                </a:r>
                <a:r>
                  <a:rPr lang="en-US" altLang="ja-JP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each</a:t>
                </a:r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𝑣</m:t>
                    </m:r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ja-JP" sz="2800" i="1" dirty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𝑢</m:t>
                    </m:r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に隣接している点</a:t>
                </a:r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): </a:t>
                </a:r>
                <a:endParaRPr lang="en-US" altLang="ja-JP" sz="2800" dirty="0" smtClean="0">
                  <a:solidFill>
                    <a:schemeClr val="tx1"/>
                  </a:solidFill>
                  <a:latin typeface="+mn-ea"/>
                  <a:cs typeface="DejaVu Sans Mono" pitchFamily="49" charset="0"/>
                </a:endParaRP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	</a:t>
                </a:r>
                <a:r>
                  <a:rPr lang="en-US" altLang="ja-JP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if</a:t>
                </a:r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𝑣</m:t>
                        </m:r>
                      </m:e>
                    </m:d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&gt;</m:t>
                    </m:r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𝑢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+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𝑐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(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𝑢𝑣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)</m:t>
                    </m:r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: </a:t>
                </a:r>
              </a:p>
              <a:p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𝑣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≔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𝑑𝑖𝑠𝑡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𝑢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+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𝑐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(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𝑢𝑣</m:t>
                    </m:r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)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	</a:t>
                </a:r>
                <a:r>
                  <a:rPr lang="en-US" altLang="ja-JP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if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𝑐</m:t>
                    </m:r>
                    <m:d>
                      <m:dPr>
                        <m:ctrlP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DejaVu Sans Mono" pitchFamily="49" charset="0"/>
                          </a:rPr>
                          <m:t>𝑢𝑣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=0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: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𝑄</m:t>
                    </m:r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の先頭に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𝑣</m:t>
                    </m:r>
                  </m:oMath>
                </a14:m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を追加</a:t>
                </a:r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  <a:endParaRPr lang="en-US" altLang="ja-JP" sz="2800" dirty="0" smtClean="0">
                  <a:solidFill>
                    <a:schemeClr val="tx1"/>
                  </a:solidFill>
                  <a:latin typeface="+mn-ea"/>
                  <a:cs typeface="DejaVu Sans Mono" pitchFamily="49" charset="0"/>
                </a:endParaRP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	</a:t>
                </a:r>
                <a:r>
                  <a:rPr lang="en-US" altLang="ja-JP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else </a:t>
                </a:r>
                <a:r>
                  <a:rPr lang="en-US" altLang="ja-JP" sz="2800" dirty="0" smtClean="0">
                    <a:solidFill>
                      <a:srgbClr val="000000"/>
                    </a:solidFill>
                    <a:latin typeface="ＭＳ Ｐゴシック"/>
                    <a:cs typeface="DejaVu Sans Mono" pitchFamily="49" charset="0"/>
                  </a:rPr>
                  <a:t>(</a:t>
                </a:r>
                <a:r>
                  <a:rPr lang="en-US" altLang="ja-JP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if</a:t>
                </a:r>
                <a:r>
                  <a:rPr lang="en-US" altLang="ja-JP" sz="2800" dirty="0" smtClean="0">
                    <a:solidFill>
                      <a:srgbClr val="000000"/>
                    </a:solidFill>
                    <a:latin typeface="ＭＳ Ｐゴシック"/>
                    <a:cs typeface="DejaVu Sans Mono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/>
                        <a:cs typeface="DejaVu Sans Mono" pitchFamily="49" charset="0"/>
                      </a:rPr>
                      <m:t>𝑐</m:t>
                    </m:r>
                    <m:d>
                      <m:dPr>
                        <m:ctrlP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/>
                            <a:cs typeface="DejaVu Sans Mono" pitchFamily="49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solidFill>
                              <a:srgbClr val="000000"/>
                            </a:solidFill>
                            <a:latin typeface="Cambria Math"/>
                            <a:cs typeface="DejaVu Sans Mono" pitchFamily="49" charset="0"/>
                          </a:rPr>
                          <m:t>𝑢𝑣</m:t>
                        </m:r>
                      </m:e>
                    </m:d>
                    <m:r>
                      <a:rPr lang="en-US" altLang="ja-JP" sz="2800" b="0" i="1" smtClean="0">
                        <a:solidFill>
                          <a:srgbClr val="000000"/>
                        </a:solidFill>
                        <a:latin typeface="Cambria Math"/>
                        <a:cs typeface="DejaVu Sans Mono" pitchFamily="49" charset="0"/>
                      </a:rPr>
                      <m:t>=1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): </a:t>
                </a:r>
              </a:p>
              <a:p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𝑄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の</a:t>
                </a:r>
                <a:r>
                  <a:rPr lang="ja-JP" altLang="en-US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末尾</a:t>
                </a:r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に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cs typeface="DejaVu Sans Mono" pitchFamily="49" charset="0"/>
                      </a:rPr>
                      <m:t>𝑣</m:t>
                    </m:r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 </a:t>
                </a:r>
                <a:r>
                  <a:rPr lang="ja-JP" altLang="en-US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を追加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. </a:t>
                </a:r>
                <a:r>
                  <a:rPr lang="en-US" altLang="ja-JP" sz="2800" dirty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+mn-ea"/>
                    <a:cs typeface="DejaVu Sans Mono" pitchFamily="49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3" y="1700808"/>
                <a:ext cx="8208912" cy="4464496"/>
              </a:xfrm>
              <a:prstGeom prst="rect">
                <a:avLst/>
              </a:prstGeom>
              <a:blipFill rotWithShape="1">
                <a:blip r:embed="rId2"/>
                <a:stretch>
                  <a:fillRect l="-1332" t="-1359" b="-9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5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辞書順幅</a:t>
            </a:r>
            <a:r>
              <a:rPr kumimoji="1" lang="ja-JP" altLang="en-US" dirty="0" smtClean="0"/>
              <a:t>優先探索 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LexBFS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97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LexBFS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Cograph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LexBFS</a:t>
                </a:r>
              </a:p>
              <a:p>
                <a:r>
                  <a:rPr lang="en-US" altLang="ja-JP" dirty="0" err="1" smtClean="0"/>
                  <a:t>Cograph</a:t>
                </a:r>
                <a:endParaRPr lang="en-US" altLang="ja-JP" dirty="0" smtClean="0"/>
              </a:p>
              <a:p>
                <a:r>
                  <a:rPr lang="en-US" altLang="ja-JP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ja-JP" dirty="0" smtClean="0"/>
                  <a:t>-free graph</a:t>
                </a:r>
              </a:p>
              <a:p>
                <a:r>
                  <a:rPr lang="en-US" altLang="ja-JP" dirty="0" smtClean="0"/>
                  <a:t>Read-once function</a:t>
                </a:r>
                <a:endParaRPr kumimoji="1" lang="en-US" altLang="ja-JP" dirty="0" smtClean="0"/>
              </a:p>
              <a:p>
                <a:endParaRPr lang="en-US" altLang="ja-JP" dirty="0"/>
              </a:p>
              <a:p>
                <a:r>
                  <a:rPr kumimoji="1" lang="ja-JP" altLang="en-US" dirty="0" smtClean="0"/>
                  <a:t>グラフはすべて無向単純グラフ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6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ja-JP" dirty="0" smtClean="0"/>
                  <a:t>-free graph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問題 </a:t>
                </a:r>
                <a:r>
                  <a:rPr kumimoji="1" lang="en-US" altLang="ja-JP" dirty="0" smtClean="0"/>
                  <a:t>1 </a:t>
                </a:r>
                <a:r>
                  <a:rPr kumimoji="1" lang="ja-JP" altLang="en-US" dirty="0" smtClean="0"/>
                  <a:t>： グラフ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𝐺</m:t>
                    </m:r>
                    <m:r>
                      <a:rPr kumimoji="1" lang="en-US" altLang="ja-JP" b="0" i="1" smtClean="0">
                        <a:latin typeface="Cambria Math"/>
                      </a:rPr>
                      <m:t>=(</m:t>
                    </m:r>
                    <m:r>
                      <a:rPr kumimoji="1" lang="en-US" altLang="ja-JP" b="0" i="1" smtClean="0">
                        <a:latin typeface="Cambria Math"/>
                      </a:rPr>
                      <m:t>𝑉</m:t>
                    </m:r>
                    <m:r>
                      <a:rPr kumimoji="1" lang="en-US" altLang="ja-JP" b="0" i="1" smtClean="0">
                        <a:latin typeface="Cambria Math"/>
                      </a:rPr>
                      <m:t>,</m:t>
                    </m:r>
                    <m:r>
                      <a:rPr kumimoji="1" lang="en-US" altLang="ja-JP" b="0" i="1" smtClean="0">
                        <a:latin typeface="Cambria Math"/>
                      </a:rPr>
                      <m:t>𝐸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dirty="0" smtClean="0"/>
                  <a:t> が与えられるので</a:t>
                </a:r>
                <a:r>
                  <a:rPr kumimoji="1" lang="en-US" altLang="ja-JP" dirty="0" smtClean="0"/>
                  <a:t>, </a:t>
                </a:r>
                <a:r>
                  <a:rPr lang="ja-JP" altLang="en-US" dirty="0" smtClean="0"/>
                  <a:t>以下の条件をみたす </a:t>
                </a:r>
                <a:r>
                  <a:rPr lang="en-US" altLang="ja-JP" dirty="0" smtClean="0"/>
                  <a:t>4 </a:t>
                </a:r>
                <a:r>
                  <a:rPr lang="ja-JP" altLang="en-US" dirty="0" smtClean="0"/>
                  <a:t>頂点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𝑎</m:t>
                    </m:r>
                    <m:r>
                      <a:rPr lang="en-US" altLang="ja-JP" b="0" i="1" smtClean="0">
                        <a:latin typeface="Cambria Math"/>
                      </a:rPr>
                      <m:t>, </m:t>
                    </m:r>
                    <m:r>
                      <a:rPr lang="en-US" altLang="ja-JP" b="0" i="1" smtClean="0">
                        <a:latin typeface="Cambria Math"/>
                      </a:rPr>
                      <m:t>𝑏</m:t>
                    </m:r>
                    <m:r>
                      <a:rPr lang="en-US" altLang="ja-JP" b="0" i="1" smtClean="0">
                        <a:latin typeface="Cambria Math"/>
                      </a:rPr>
                      <m:t>, </m:t>
                    </m:r>
                    <m:r>
                      <a:rPr lang="en-US" altLang="ja-JP" b="0" i="1" smtClean="0">
                        <a:latin typeface="Cambria Math"/>
                      </a:rPr>
                      <m:t>𝑐</m:t>
                    </m:r>
                    <m:r>
                      <a:rPr lang="en-US" altLang="ja-JP" b="0" i="1" smtClean="0">
                        <a:latin typeface="Cambria Math"/>
                      </a:rPr>
                      <m:t>, </m:t>
                    </m:r>
                    <m:r>
                      <a:rPr lang="en-US" altLang="ja-JP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ja-JP" b="0" dirty="0" smtClean="0"/>
                  <a:t> </a:t>
                </a:r>
                <a:r>
                  <a:rPr lang="ja-JP" altLang="en-US" dirty="0" smtClean="0"/>
                  <a:t>が存在するか否か判定せよ</a:t>
                </a:r>
                <a:r>
                  <a:rPr lang="en-US" altLang="ja-JP" dirty="0" smtClean="0"/>
                  <a:t>. </a:t>
                </a:r>
                <a:endParaRPr lang="en-US" altLang="ja-JP" dirty="0" smtClean="0"/>
              </a:p>
              <a:p>
                <a:pPr marL="457200" lvl="1" indent="0">
                  <a:buNone/>
                </a:pPr>
                <a:r>
                  <a:rPr lang="en-US" altLang="ja-JP" dirty="0" smtClean="0"/>
                  <a:t>(PKU Judge Online 3236)</a:t>
                </a:r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𝑎𝑏</m:t>
                    </m:r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r>
                      <a:rPr lang="en-US" altLang="ja-JP" b="0" i="1" smtClean="0">
                        <a:latin typeface="Cambria Math"/>
                      </a:rPr>
                      <m:t>𝑏𝑐</m:t>
                    </m:r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r>
                      <a:rPr lang="en-US" altLang="ja-JP" b="0" i="1" smtClean="0">
                        <a:latin typeface="Cambria Math"/>
                      </a:rPr>
                      <m:t>𝑐𝑑</m:t>
                    </m:r>
                    <m:r>
                      <a:rPr lang="en-US" altLang="ja-JP" b="0" i="1" smtClean="0">
                        <a:latin typeface="Cambria Math"/>
                      </a:rPr>
                      <m:t>∈</m:t>
                    </m:r>
                    <m:r>
                      <a:rPr lang="en-US" altLang="ja-JP" b="0" i="1" smtClean="0">
                        <a:latin typeface="Cambria Math"/>
                      </a:rPr>
                      <m:t>𝐸</m:t>
                    </m:r>
                  </m:oMath>
                </a14:m>
                <a:endParaRPr lang="en-US" altLang="ja-JP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𝑎𝑐</m:t>
                    </m:r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r>
                      <a:rPr lang="en-US" altLang="ja-JP" b="0" i="1" smtClean="0">
                        <a:latin typeface="Cambria Math"/>
                      </a:rPr>
                      <m:t>𝑎𝑑</m:t>
                    </m:r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r>
                      <a:rPr lang="en-US" altLang="ja-JP" b="0" i="1" smtClean="0">
                        <a:latin typeface="Cambria Math"/>
                      </a:rPr>
                      <m:t>𝑏𝑑</m:t>
                    </m:r>
                    <m:r>
                      <a:rPr lang="en-US" altLang="ja-JP" b="0" i="1" smtClean="0">
                        <a:latin typeface="Cambria Math"/>
                      </a:rPr>
                      <m:t>∉</m:t>
                    </m:r>
                    <m:r>
                      <a:rPr lang="en-US" altLang="ja-JP" b="0" i="1" smtClean="0">
                        <a:latin typeface="Cambria Math"/>
                      </a:rPr>
                      <m:t>𝐸</m:t>
                    </m:r>
                  </m:oMath>
                </a14:m>
                <a:endParaRPr lang="en-US" altLang="ja-JP" b="0" dirty="0" smtClean="0"/>
              </a:p>
              <a:p>
                <a:endParaRPr kumimoji="1" lang="en-US" altLang="ja-JP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21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円/楕円 3"/>
          <p:cNvSpPr/>
          <p:nvPr/>
        </p:nvSpPr>
        <p:spPr>
          <a:xfrm>
            <a:off x="5491367" y="413153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5491367" y="552616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7219559" y="413153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7219559" y="552616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>
            <a:stCxn id="4" idx="4"/>
            <a:endCxn id="5" idx="0"/>
          </p:cNvCxnSpPr>
          <p:nvPr/>
        </p:nvCxnSpPr>
        <p:spPr>
          <a:xfrm>
            <a:off x="5671367" y="4491533"/>
            <a:ext cx="0" cy="1034634"/>
          </a:xfrm>
          <a:prstGeom prst="line">
            <a:avLst/>
          </a:prstGeom>
          <a:ln w="25400">
            <a:solidFill>
              <a:srgbClr val="39F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5" idx="6"/>
            <a:endCxn id="7" idx="2"/>
          </p:cNvCxnSpPr>
          <p:nvPr/>
        </p:nvCxnSpPr>
        <p:spPr>
          <a:xfrm>
            <a:off x="5851367" y="5706167"/>
            <a:ext cx="1368192" cy="0"/>
          </a:xfrm>
          <a:prstGeom prst="line">
            <a:avLst/>
          </a:prstGeom>
          <a:ln w="25400">
            <a:solidFill>
              <a:srgbClr val="39F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7" idx="0"/>
            <a:endCxn id="6" idx="4"/>
          </p:cNvCxnSpPr>
          <p:nvPr/>
        </p:nvCxnSpPr>
        <p:spPr>
          <a:xfrm flipV="1">
            <a:off x="7399559" y="4491533"/>
            <a:ext cx="0" cy="1034634"/>
          </a:xfrm>
          <a:prstGeom prst="line">
            <a:avLst/>
          </a:prstGeom>
          <a:ln w="25400">
            <a:solidFill>
              <a:srgbClr val="39F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4" idx="6"/>
            <a:endCxn id="6" idx="2"/>
          </p:cNvCxnSpPr>
          <p:nvPr/>
        </p:nvCxnSpPr>
        <p:spPr>
          <a:xfrm>
            <a:off x="5851367" y="4311533"/>
            <a:ext cx="1368192" cy="0"/>
          </a:xfrm>
          <a:prstGeom prst="line">
            <a:avLst/>
          </a:prstGeom>
          <a:ln w="254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4" idx="5"/>
            <a:endCxn id="7" idx="1"/>
          </p:cNvCxnSpPr>
          <p:nvPr/>
        </p:nvCxnSpPr>
        <p:spPr>
          <a:xfrm>
            <a:off x="5798646" y="4438812"/>
            <a:ext cx="1473634" cy="1140076"/>
          </a:xfrm>
          <a:prstGeom prst="line">
            <a:avLst/>
          </a:prstGeom>
          <a:ln w="254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5" idx="7"/>
            <a:endCxn id="6" idx="3"/>
          </p:cNvCxnSpPr>
          <p:nvPr/>
        </p:nvCxnSpPr>
        <p:spPr>
          <a:xfrm flipV="1">
            <a:off x="5798646" y="4438812"/>
            <a:ext cx="1473634" cy="1140076"/>
          </a:xfrm>
          <a:prstGeom prst="line">
            <a:avLst/>
          </a:prstGeom>
          <a:ln w="254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5203315" y="408070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15" y="4080700"/>
                <a:ext cx="9361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203315" y="5475334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315" y="5475334"/>
                <a:ext cx="93610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6931507" y="5475333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507" y="5475333"/>
                <a:ext cx="9361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6931507" y="408070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507" y="4080700"/>
                <a:ext cx="93610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4411227" y="4716461"/>
                <a:ext cx="7920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227" y="4716461"/>
                <a:ext cx="792088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4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Read-once function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問題 </a:t>
                </a:r>
                <a:r>
                  <a:rPr kumimoji="1" lang="en-US" altLang="ja-JP" dirty="0" smtClean="0"/>
                  <a:t>2 </a:t>
                </a:r>
                <a:r>
                  <a:rPr kumimoji="1" lang="ja-JP" altLang="en-US" dirty="0" smtClean="0"/>
                  <a:t>： </a:t>
                </a:r>
                <a:r>
                  <a:rPr lang="ja-JP" altLang="en-US" dirty="0"/>
                  <a:t>単項式</a:t>
                </a:r>
                <a:r>
                  <a:rPr lang="ja-JP" altLang="en-US" dirty="0" smtClean="0"/>
                  <a:t>の和の形の式が与えられるので</a:t>
                </a:r>
                <a:r>
                  <a:rPr lang="en-US" altLang="ja-JP" dirty="0" smtClean="0"/>
                  <a:t>, </a:t>
                </a:r>
                <a:r>
                  <a:rPr lang="ja-JP" altLang="en-US" dirty="0" smtClean="0"/>
                  <a:t>現れた文字を </a:t>
                </a:r>
                <a:r>
                  <a:rPr lang="en-US" altLang="ja-JP" dirty="0" smtClean="0"/>
                  <a:t>1 </a:t>
                </a:r>
                <a:r>
                  <a:rPr lang="ja-JP" altLang="en-US" dirty="0" smtClean="0"/>
                  <a:t>回ずつと加算・乗算のみを使って等価な式に変形できるか否か判定せよ</a:t>
                </a:r>
                <a:r>
                  <a:rPr lang="en-US" altLang="ja-JP" dirty="0" smtClean="0"/>
                  <a:t>. </a:t>
                </a:r>
              </a:p>
              <a:p>
                <a:pPr lvl="1"/>
                <a:endParaRPr lang="en-US" altLang="ja-JP" dirty="0" smtClean="0"/>
              </a:p>
              <a:p>
                <a:pPr lvl="1"/>
                <a:r>
                  <a:rPr lang="ja-JP" altLang="en-US" b="0" dirty="0" smtClean="0"/>
                  <a:t>可能 ：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𝑎𝑐𝑓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𝑏𝑐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𝑐𝑒h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𝑑𝑔</m:t>
                    </m:r>
                  </m:oMath>
                </a14:m>
                <a:endParaRPr lang="en-US" altLang="ja-JP" b="0" dirty="0" smtClean="0"/>
              </a:p>
              <a:p>
                <a:pPr lvl="2"/>
                <a:r>
                  <a:rPr lang="en-US" altLang="ja-JP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𝑎𝑓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𝑏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𝑒h</m:t>
                        </m:r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𝑐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𝑑𝑔</m:t>
                    </m:r>
                  </m:oMath>
                </a14:m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可能 ：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𝑎𝑏𝑐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𝑎𝑒𝑓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𝑎𝑔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𝑏𝑐𝑑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𝑑𝑒𝑓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𝑑𝑔</m:t>
                    </m:r>
                  </m:oMath>
                </a14:m>
                <a:endParaRPr lang="en-US" altLang="ja-JP" dirty="0" smtClean="0"/>
              </a:p>
              <a:p>
                <a:pPr lvl="2"/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latin typeface="Cambria Math"/>
                      </a:rPr>
                      <m:t>𝑏𝑐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𝑒𝑓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𝑔</m:t>
                    </m:r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不可能 ：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𝑎𝑏𝑐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𝑎𝑏𝑒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𝑎𝑑𝑒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𝑏𝑐𝑓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𝑏𝑒𝑓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𝑑𝑒𝑓</m:t>
                    </m:r>
                  </m:oMath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b="-130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7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Cograph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u="sng" dirty="0" smtClean="0"/>
                  <a:t>c</a:t>
                </a:r>
                <a:r>
                  <a:rPr kumimoji="1" lang="en-US" altLang="ja-JP" u="sng" dirty="0" err="1" smtClean="0"/>
                  <a:t>ograph</a:t>
                </a:r>
                <a:r>
                  <a:rPr kumimoji="1" lang="en-US" altLang="ja-JP" dirty="0" smtClean="0"/>
                  <a:t> (complement reducible graph)</a:t>
                </a:r>
              </a:p>
              <a:p>
                <a:pPr lvl="3"/>
                <a:endParaRPr lang="en-US" altLang="ja-JP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dirty="0" smtClean="0"/>
                  <a:t>1 </a:t>
                </a:r>
                <a:r>
                  <a:rPr lang="ja-JP" altLang="en-US" dirty="0" smtClean="0"/>
                  <a:t>頂点からなるグラフは </a:t>
                </a:r>
                <a:r>
                  <a:rPr lang="en-US" altLang="ja-JP" dirty="0" err="1" smtClean="0"/>
                  <a:t>cograph</a:t>
                </a:r>
                <a:endParaRPr lang="en-US" altLang="ja-JP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が </a:t>
                </a:r>
                <a:r>
                  <a:rPr kumimoji="1" lang="en-US" altLang="ja-JP" dirty="0" err="1" smtClean="0"/>
                  <a:t>cograph</a:t>
                </a: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ja-JP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も </a:t>
                </a:r>
                <a:r>
                  <a:rPr kumimoji="1" lang="en-US" altLang="ja-JP" dirty="0" err="1" smtClean="0"/>
                  <a:t>cograph</a:t>
                </a:r>
                <a:endParaRPr kumimoji="1" lang="en-US" altLang="ja-JP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kumimoji="1" lang="ja-JP" altLang="en-US" dirty="0" smtClean="0"/>
                  <a:t> が </a:t>
                </a:r>
                <a:r>
                  <a:rPr kumimoji="1" lang="en-US" altLang="ja-JP" dirty="0" err="1" smtClean="0"/>
                  <a:t>cograph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⇒</m:t>
                    </m:r>
                  </m:oMath>
                </a14:m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b="0" i="1" dirty="0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ja-JP" altLang="en-US" dirty="0" smtClean="0"/>
                  <a:t> も </a:t>
                </a:r>
                <a:r>
                  <a:rPr lang="en-US" altLang="ja-JP" dirty="0" err="1" smtClean="0"/>
                  <a:t>cograph</a:t>
                </a:r>
                <a:endParaRPr lang="en-US" altLang="ja-JP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ja-JP" altLang="en-US" dirty="0"/>
                  <a:t>以上</a:t>
                </a:r>
                <a:r>
                  <a:rPr lang="ja-JP" altLang="en-US" dirty="0" smtClean="0"/>
                  <a:t>で</a:t>
                </a:r>
                <a:r>
                  <a:rPr lang="ja-JP" altLang="en-US" dirty="0"/>
                  <a:t>定まるもの</a:t>
                </a:r>
                <a:r>
                  <a:rPr lang="ja-JP" altLang="en-US" dirty="0" smtClean="0"/>
                  <a:t>が </a:t>
                </a:r>
                <a:r>
                  <a:rPr lang="en-US" altLang="ja-JP" dirty="0" err="1" smtClean="0"/>
                  <a:t>cograph</a:t>
                </a: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全体</a:t>
                </a:r>
                <a:endParaRPr lang="en-US" altLang="ja-JP" dirty="0" smtClean="0"/>
              </a:p>
              <a:p>
                <a:pPr lvl="3">
                  <a:buFont typeface="Arial" pitchFamily="34" charset="0"/>
                  <a:buChar char="•"/>
                </a:pPr>
                <a:endParaRPr lang="en-US" altLang="ja-JP" i="1" dirty="0">
                  <a:latin typeface="Cambria Math"/>
                </a:endParaRP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の </a:t>
                </a:r>
                <a:r>
                  <a:rPr kumimoji="1" lang="en-US" altLang="ja-JP" u="sng" dirty="0" smtClean="0"/>
                  <a:t>union</a:t>
                </a:r>
                <a:r>
                  <a:rPr kumimoji="1" lang="en-US" altLang="ja-JP" dirty="0" smtClean="0"/>
                  <a:t> (</a:t>
                </a:r>
                <a:r>
                  <a:rPr kumimoji="1" lang="ja-JP" altLang="en-US" dirty="0" smtClean="0"/>
                  <a:t>結ばずに並べる</a:t>
                </a:r>
                <a:r>
                  <a:rPr kumimoji="1" lang="en-US" altLang="ja-JP" dirty="0" smtClean="0"/>
                  <a:t>)</a:t>
                </a: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：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の </a:t>
                </a:r>
                <a:r>
                  <a:rPr kumimoji="1" lang="en-US" altLang="ja-JP" u="sng" dirty="0" smtClean="0"/>
                  <a:t>complement</a:t>
                </a:r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(</a:t>
                </a:r>
                <a:r>
                  <a:rPr kumimoji="1" lang="ja-JP" altLang="en-US" dirty="0" smtClean="0"/>
                  <a:t>辺の有無を逆転</a:t>
                </a:r>
                <a:r>
                  <a:rPr kumimoji="1" lang="en-US" altLang="ja-JP" dirty="0" smtClean="0"/>
                  <a:t>)</a:t>
                </a:r>
              </a:p>
              <a:p>
                <a:pPr lvl="2">
                  <a:buFont typeface="Arial" pitchFamily="34" charset="0"/>
                  <a:buChar char="•"/>
                </a:pPr>
                <a:r>
                  <a:rPr lang="en-US" altLang="ja-JP" dirty="0" smtClean="0"/>
                  <a:t>complement … </a:t>
                </a:r>
                <a:r>
                  <a:rPr lang="ja-JP" altLang="en-US" dirty="0" smtClean="0"/>
                  <a:t>補グラフ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163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9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Cograph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3923650" y="234736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527586" y="2131318"/>
            <a:ext cx="1152128" cy="7920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330932" y="237790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934868" y="2163873"/>
            <a:ext cx="1152128" cy="7920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4588388" y="2237609"/>
                <a:ext cx="8640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32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∪</m:t>
                      </m:r>
                    </m:oMath>
                  </m:oMathPara>
                </a14:m>
                <a:endParaRPr kumimoji="1" lang="ja-JP" altLang="en-US" sz="32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388" y="2237609"/>
                <a:ext cx="864096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/楕円 10"/>
          <p:cNvSpPr/>
          <p:nvPr/>
        </p:nvSpPr>
        <p:spPr>
          <a:xfrm>
            <a:off x="5759834" y="234736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5363770" y="2131318"/>
            <a:ext cx="1152128" cy="7920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6444208" y="2225970"/>
                <a:ext cx="8640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32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=</m:t>
                      </m:r>
                    </m:oMath>
                  </m:oMathPara>
                </a14:m>
                <a:endParaRPr kumimoji="1" lang="ja-JP" altLang="en-US" sz="32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225970"/>
                <a:ext cx="864096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円/楕円 17"/>
          <p:cNvSpPr/>
          <p:nvPr/>
        </p:nvSpPr>
        <p:spPr>
          <a:xfrm>
            <a:off x="7524328" y="2349996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7128264" y="2133952"/>
            <a:ext cx="1692208" cy="14335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7995782" y="2990745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1609322" y="444043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1213258" y="4224394"/>
            <a:ext cx="1692208" cy="14335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2080776" y="508118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27" name="直線コネクタ 26"/>
          <p:cNvCxnSpPr/>
          <p:nvPr/>
        </p:nvCxnSpPr>
        <p:spPr>
          <a:xfrm>
            <a:off x="934868" y="4077072"/>
            <a:ext cx="2124964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3239554" y="4620438"/>
                <a:ext cx="8640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32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=</m:t>
                      </m:r>
                    </m:oMath>
                  </m:oMathPara>
                </a14:m>
                <a:endParaRPr kumimoji="1" lang="ja-JP" altLang="en-US" sz="32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554" y="4620438"/>
                <a:ext cx="86409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/楕円 28"/>
          <p:cNvSpPr/>
          <p:nvPr/>
        </p:nvSpPr>
        <p:spPr>
          <a:xfrm>
            <a:off x="4669324" y="444043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4273260" y="4224394"/>
            <a:ext cx="1692208" cy="14335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5140778" y="508118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>
            <a:stCxn id="29" idx="5"/>
            <a:endCxn id="31" idx="1"/>
          </p:cNvCxnSpPr>
          <p:nvPr/>
        </p:nvCxnSpPr>
        <p:spPr>
          <a:xfrm>
            <a:off x="4976603" y="4747717"/>
            <a:ext cx="216896" cy="38619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6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Cograph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751406" y="218622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640725" y="2022898"/>
            <a:ext cx="990120" cy="121679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35785" y="269906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>
            <a:stCxn id="5" idx="5"/>
            <a:endCxn id="7" idx="1"/>
          </p:cNvCxnSpPr>
          <p:nvPr/>
        </p:nvCxnSpPr>
        <p:spPr>
          <a:xfrm>
            <a:off x="1058685" y="2493500"/>
            <a:ext cx="129821" cy="258288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495785" y="2312606"/>
                <a:ext cx="8640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32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∪</m:t>
                      </m:r>
                    </m:oMath>
                  </m:oMathPara>
                </a14:m>
                <a:endParaRPr kumimoji="1" lang="ja-JP" altLang="en-US" sz="32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785" y="2312606"/>
                <a:ext cx="864096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角丸四角形 19"/>
          <p:cNvSpPr/>
          <p:nvPr/>
        </p:nvSpPr>
        <p:spPr>
          <a:xfrm>
            <a:off x="2099461" y="2022898"/>
            <a:ext cx="990120" cy="121679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359881" y="242499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4152670" y="218768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3647069" y="2024361"/>
            <a:ext cx="990120" cy="121679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3834850" y="269880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/>
          <p:cNvCxnSpPr>
            <a:stCxn id="28" idx="3"/>
            <a:endCxn id="30" idx="7"/>
          </p:cNvCxnSpPr>
          <p:nvPr/>
        </p:nvCxnSpPr>
        <p:spPr>
          <a:xfrm flipH="1">
            <a:off x="4142129" y="2494963"/>
            <a:ext cx="63262" cy="25656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2965062" y="2329392"/>
                <a:ext cx="8640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32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∪</m:t>
                      </m:r>
                    </m:oMath>
                  </m:oMathPara>
                </a14:m>
                <a:endParaRPr kumimoji="1" lang="ja-JP" altLang="en-US" sz="32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062" y="2329392"/>
                <a:ext cx="864096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4512670" y="2338906"/>
                <a:ext cx="8640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32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=</m:t>
                      </m:r>
                    </m:oMath>
                  </m:oMathPara>
                </a14:m>
                <a:endParaRPr kumimoji="1" lang="ja-JP" altLang="en-US" sz="32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670" y="2338906"/>
                <a:ext cx="86409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角丸四角形 33"/>
          <p:cNvSpPr/>
          <p:nvPr/>
        </p:nvSpPr>
        <p:spPr>
          <a:xfrm>
            <a:off x="5159236" y="2024362"/>
            <a:ext cx="3301195" cy="16206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5543257" y="238920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5903563" y="292368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>
            <a:stCxn id="35" idx="5"/>
            <a:endCxn id="36" idx="1"/>
          </p:cNvCxnSpPr>
          <p:nvPr/>
        </p:nvCxnSpPr>
        <p:spPr>
          <a:xfrm>
            <a:off x="5850536" y="2696487"/>
            <a:ext cx="105748" cy="279915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/楕円 37"/>
          <p:cNvSpPr/>
          <p:nvPr/>
        </p:nvSpPr>
        <p:spPr>
          <a:xfrm>
            <a:off x="6463081" y="247207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7822205" y="229207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7274582" y="300886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>
            <a:stCxn id="39" idx="3"/>
            <a:endCxn id="40" idx="7"/>
          </p:cNvCxnSpPr>
          <p:nvPr/>
        </p:nvCxnSpPr>
        <p:spPr>
          <a:xfrm flipH="1">
            <a:off x="7581861" y="2599350"/>
            <a:ext cx="293065" cy="46224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角丸四角形 83"/>
          <p:cNvSpPr/>
          <p:nvPr/>
        </p:nvSpPr>
        <p:spPr>
          <a:xfrm>
            <a:off x="754905" y="4308333"/>
            <a:ext cx="3301195" cy="16206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1138926" y="467317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1499232" y="520765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87" name="直線コネクタ 86"/>
          <p:cNvCxnSpPr>
            <a:stCxn id="85" idx="5"/>
            <a:endCxn id="86" idx="1"/>
          </p:cNvCxnSpPr>
          <p:nvPr/>
        </p:nvCxnSpPr>
        <p:spPr>
          <a:xfrm>
            <a:off x="1446205" y="4980458"/>
            <a:ext cx="105748" cy="279915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円/楕円 87"/>
          <p:cNvSpPr/>
          <p:nvPr/>
        </p:nvSpPr>
        <p:spPr>
          <a:xfrm>
            <a:off x="2058750" y="475604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3417874" y="457604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2870251" y="5292840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91" name="直線コネクタ 90"/>
          <p:cNvCxnSpPr>
            <a:stCxn id="89" idx="3"/>
            <a:endCxn id="90" idx="7"/>
          </p:cNvCxnSpPr>
          <p:nvPr/>
        </p:nvCxnSpPr>
        <p:spPr>
          <a:xfrm flipH="1">
            <a:off x="3177530" y="4883321"/>
            <a:ext cx="293065" cy="46224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角丸四角形 91"/>
          <p:cNvSpPr/>
          <p:nvPr/>
        </p:nvSpPr>
        <p:spPr>
          <a:xfrm>
            <a:off x="4992483" y="4308333"/>
            <a:ext cx="3301195" cy="162066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5376504" y="467317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5736810" y="520765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95" name="直線コネクタ 94"/>
          <p:cNvCxnSpPr>
            <a:stCxn id="93" idx="6"/>
            <a:endCxn id="96" idx="2"/>
          </p:cNvCxnSpPr>
          <p:nvPr/>
        </p:nvCxnSpPr>
        <p:spPr>
          <a:xfrm>
            <a:off x="5736504" y="4853179"/>
            <a:ext cx="559824" cy="82863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円/楕円 95"/>
          <p:cNvSpPr/>
          <p:nvPr/>
        </p:nvSpPr>
        <p:spPr>
          <a:xfrm>
            <a:off x="6296328" y="475604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7655452" y="457604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7107829" y="5292840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99" name="直線コネクタ 98"/>
          <p:cNvCxnSpPr>
            <a:stCxn id="96" idx="5"/>
            <a:endCxn id="98" idx="1"/>
          </p:cNvCxnSpPr>
          <p:nvPr/>
        </p:nvCxnSpPr>
        <p:spPr>
          <a:xfrm>
            <a:off x="6603607" y="5063321"/>
            <a:ext cx="556943" cy="28224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99"/>
              <p:cNvSpPr txBox="1"/>
              <p:nvPr/>
            </p:nvSpPr>
            <p:spPr>
              <a:xfrm>
                <a:off x="4128387" y="4777427"/>
                <a:ext cx="8640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32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=</m:t>
                      </m:r>
                    </m:oMath>
                  </m:oMathPara>
                </a14:m>
                <a:endParaRPr kumimoji="1" lang="ja-JP" altLang="en-US" sz="32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100" name="テキスト ボックス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387" y="4777427"/>
                <a:ext cx="86409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直線コネクタ 101"/>
          <p:cNvCxnSpPr/>
          <p:nvPr/>
        </p:nvCxnSpPr>
        <p:spPr>
          <a:xfrm>
            <a:off x="640725" y="4149080"/>
            <a:ext cx="3487662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>
            <a:stCxn id="94" idx="7"/>
            <a:endCxn id="96" idx="3"/>
          </p:cNvCxnSpPr>
          <p:nvPr/>
        </p:nvCxnSpPr>
        <p:spPr>
          <a:xfrm flipV="1">
            <a:off x="6044089" y="5063321"/>
            <a:ext cx="304960" cy="19705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>
            <a:stCxn id="96" idx="6"/>
            <a:endCxn id="97" idx="2"/>
          </p:cNvCxnSpPr>
          <p:nvPr/>
        </p:nvCxnSpPr>
        <p:spPr>
          <a:xfrm flipV="1">
            <a:off x="6656328" y="4756042"/>
            <a:ext cx="999124" cy="18000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stCxn id="93" idx="7"/>
            <a:endCxn id="97" idx="1"/>
          </p:cNvCxnSpPr>
          <p:nvPr/>
        </p:nvCxnSpPr>
        <p:spPr>
          <a:xfrm flipV="1">
            <a:off x="5683783" y="4628763"/>
            <a:ext cx="2024390" cy="9713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>
            <a:stCxn id="94" idx="6"/>
            <a:endCxn id="98" idx="2"/>
          </p:cNvCxnSpPr>
          <p:nvPr/>
        </p:nvCxnSpPr>
        <p:spPr>
          <a:xfrm>
            <a:off x="6096810" y="5387652"/>
            <a:ext cx="1011019" cy="85188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曲線コネクタ 115"/>
          <p:cNvCxnSpPr>
            <a:stCxn id="93" idx="0"/>
            <a:endCxn id="98" idx="7"/>
          </p:cNvCxnSpPr>
          <p:nvPr/>
        </p:nvCxnSpPr>
        <p:spPr>
          <a:xfrm rot="16200000" flipH="1">
            <a:off x="6149615" y="4080068"/>
            <a:ext cx="672382" cy="1858604"/>
          </a:xfrm>
          <a:prstGeom prst="curvedConnector3">
            <a:avLst>
              <a:gd name="adj1" fmla="val -33999"/>
            </a:avLst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曲線コネクタ 117"/>
          <p:cNvCxnSpPr>
            <a:stCxn id="97" idx="4"/>
            <a:endCxn id="94" idx="5"/>
          </p:cNvCxnSpPr>
          <p:nvPr/>
        </p:nvCxnSpPr>
        <p:spPr>
          <a:xfrm rot="5400000">
            <a:off x="6650327" y="4329805"/>
            <a:ext cx="578889" cy="1791363"/>
          </a:xfrm>
          <a:prstGeom prst="curvedConnector3">
            <a:avLst>
              <a:gd name="adj1" fmla="val 158027"/>
            </a:avLst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無向グラフの性質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𝐺</m:t>
                    </m:r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𝑉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kumimoji="1" lang="ja-JP" altLang="en-US" dirty="0" smtClean="0"/>
                  <a:t> に対し</a:t>
                </a:r>
                <a:r>
                  <a:rPr kumimoji="1" lang="en-US" altLang="ja-JP" dirty="0" smtClean="0"/>
                  <a:t>, 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kumimoji="1" lang="ja-JP" altLang="en-US" dirty="0" smtClean="0"/>
                  <a:t> または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kumimoji="1" lang="ja-JP" altLang="en-US" dirty="0" smtClean="0"/>
                  <a:t> の少なくとも一方は連結</a:t>
                </a:r>
                <a:endParaRPr kumimoji="1" lang="en-US" altLang="ja-JP" dirty="0" smtClean="0"/>
              </a:p>
              <a:p>
                <a:pPr lvl="1"/>
                <a:r>
                  <a:rPr lang="en-US" altLang="ja-JP" dirty="0"/>
                  <a:t>(</a:t>
                </a:r>
                <a:r>
                  <a:rPr lang="ja-JP" altLang="en-US" dirty="0" smtClean="0"/>
                  <a:t>証明</a:t>
                </a:r>
                <a:r>
                  <a:rPr lang="en-US" altLang="ja-JP" dirty="0" smtClean="0"/>
                  <a:t>)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が連結でないとする</a:t>
                </a:r>
                <a:r>
                  <a:rPr lang="en-US" altLang="ja-JP" dirty="0" smtClean="0"/>
                  <a:t>.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𝑢</m:t>
                    </m:r>
                    <m:r>
                      <a:rPr lang="en-US" altLang="ja-JP" b="0" i="1" smtClean="0">
                        <a:latin typeface="Cambria Math"/>
                      </a:rPr>
                      <m:t>, </m:t>
                    </m:r>
                    <m:r>
                      <a:rPr lang="en-US" altLang="ja-JP" b="0" i="1" smtClean="0">
                        <a:latin typeface="Cambria Math"/>
                      </a:rPr>
                      <m:t>𝑣</m:t>
                    </m:r>
                    <m:r>
                      <a:rPr lang="en-US" altLang="ja-JP" b="0" i="1" smtClean="0">
                        <a:latin typeface="Cambria Math"/>
                      </a:rPr>
                      <m:t>∈</m:t>
                    </m:r>
                    <m:r>
                      <a:rPr lang="en-US" altLang="ja-JP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に対し</a:t>
                </a:r>
                <a:r>
                  <a:rPr lang="en-US" altLang="ja-JP" dirty="0" smtClean="0"/>
                  <a:t>, </a:t>
                </a:r>
              </a:p>
              <a:p>
                <a:pPr lvl="2"/>
                <a:r>
                  <a:rPr lang="en-US" altLang="ja-JP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𝑢𝑣</m:t>
                    </m:r>
                    <m:r>
                      <a:rPr lang="en-US" altLang="ja-JP" b="0" i="1" smtClean="0">
                        <a:latin typeface="Cambria Math"/>
                      </a:rPr>
                      <m:t>∈</m:t>
                    </m:r>
                    <m:r>
                      <a:rPr lang="en-US" altLang="ja-JP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のとき ：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𝑢</m:t>
                    </m:r>
                    <m:r>
                      <a:rPr lang="en-US" altLang="ja-JP" b="0" i="1" smtClean="0">
                        <a:latin typeface="Cambria Math"/>
                      </a:rPr>
                      <m:t>, </m:t>
                    </m:r>
                    <m:r>
                      <a:rPr lang="en-US" altLang="ja-JP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ja-JP" altLang="en-US" dirty="0" smtClean="0"/>
                  <a:t> を含まない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の連結成分が存在</a:t>
                </a:r>
                <a:r>
                  <a:rPr lang="en-US" altLang="ja-JP" dirty="0" smtClean="0"/>
                  <a:t>. </a:t>
                </a:r>
                <a:r>
                  <a:rPr lang="ja-JP" altLang="en-US" dirty="0" smtClean="0"/>
                  <a:t>そこから頂点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を選べば</a:t>
                </a:r>
                <a:r>
                  <a:rPr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𝑢𝑤</m:t>
                    </m:r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r>
                      <a:rPr lang="en-US" altLang="ja-JP" b="0" i="1" smtClean="0">
                        <a:latin typeface="Cambria Math"/>
                      </a:rPr>
                      <m:t>𝑤𝑣</m:t>
                    </m:r>
                    <m:r>
                      <a:rPr lang="en-US" altLang="ja-JP" b="0" i="1" smtClean="0">
                        <a:latin typeface="Cambria Math"/>
                      </a:rPr>
                      <m:t>∉</m:t>
                    </m:r>
                    <m:r>
                      <a:rPr lang="en-US" altLang="ja-JP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より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のパス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𝑢𝑤𝑣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が存在</a:t>
                </a:r>
                <a:endParaRPr lang="en-US" altLang="ja-JP" dirty="0" smtClean="0"/>
              </a:p>
              <a:p>
                <a:pPr lvl="2"/>
                <a:r>
                  <a:rPr lang="en-US" altLang="ja-JP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𝑢𝑣</m:t>
                    </m:r>
                    <m:r>
                      <a:rPr lang="en-US" altLang="ja-JP" b="0" i="1" smtClean="0">
                        <a:latin typeface="Cambria Math"/>
                      </a:rPr>
                      <m:t>∉</m:t>
                    </m:r>
                    <m:r>
                      <a:rPr lang="en-US" altLang="ja-JP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のとき ：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のパス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𝑢𝑣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が存在</a:t>
                </a:r>
                <a:endParaRPr lang="en-US" altLang="ja-JP" dirty="0" smtClean="0"/>
              </a:p>
              <a:p>
                <a:endParaRPr lang="en-US" altLang="ja-JP" dirty="0" smtClean="0"/>
              </a:p>
              <a:p>
                <a:r>
                  <a:rPr lang="en-US" altLang="ja-JP" dirty="0" smtClean="0"/>
                  <a:t>2 </a:t>
                </a:r>
                <a:r>
                  <a:rPr lang="ja-JP" altLang="en-US" dirty="0" smtClean="0"/>
                  <a:t>頂点以上の </a:t>
                </a:r>
                <a:r>
                  <a:rPr lang="en-US" altLang="ja-JP" dirty="0" err="1" smtClean="0"/>
                  <a:t>cograph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に対し</a:t>
                </a:r>
                <a:r>
                  <a:rPr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または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のちょうど一方が連結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r="-444" b="-11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4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無向グラフ</a:t>
            </a:r>
            <a:r>
              <a:rPr lang="ja-JP" altLang="en-US" dirty="0" smtClean="0"/>
              <a:t>と有向グラフ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2375056" y="344130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510960" y="380130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767958" y="297318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555056" y="452138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455176" y="312844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436680" y="484722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915056" y="538547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3455176" y="442113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118476" y="3565910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6298476" y="456667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7486628" y="403402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910564" y="3025910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326388" y="449998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411782" y="5747326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7486628" y="529410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>
            <a:stCxn id="9" idx="3"/>
            <a:endCxn id="8" idx="0"/>
          </p:cNvCxnSpPr>
          <p:nvPr/>
        </p:nvCxnSpPr>
        <p:spPr>
          <a:xfrm flipH="1">
            <a:off x="1690960" y="3280468"/>
            <a:ext cx="129719" cy="520833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9" idx="6"/>
            <a:endCxn id="11" idx="2"/>
          </p:cNvCxnSpPr>
          <p:nvPr/>
        </p:nvCxnSpPr>
        <p:spPr>
          <a:xfrm>
            <a:off x="2127958" y="3153189"/>
            <a:ext cx="1327218" cy="155254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1" idx="4"/>
            <a:endCxn id="14" idx="0"/>
          </p:cNvCxnSpPr>
          <p:nvPr/>
        </p:nvCxnSpPr>
        <p:spPr>
          <a:xfrm>
            <a:off x="3635176" y="3488443"/>
            <a:ext cx="0" cy="932695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10" idx="6"/>
            <a:endCxn id="14" idx="2"/>
          </p:cNvCxnSpPr>
          <p:nvPr/>
        </p:nvCxnSpPr>
        <p:spPr>
          <a:xfrm flipV="1">
            <a:off x="2915056" y="4601138"/>
            <a:ext cx="540120" cy="100243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12" idx="7"/>
            <a:endCxn id="11" idx="3"/>
          </p:cNvCxnSpPr>
          <p:nvPr/>
        </p:nvCxnSpPr>
        <p:spPr>
          <a:xfrm flipV="1">
            <a:off x="1743959" y="3435722"/>
            <a:ext cx="1763938" cy="146422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7" idx="4"/>
            <a:endCxn id="10" idx="0"/>
          </p:cNvCxnSpPr>
          <p:nvPr/>
        </p:nvCxnSpPr>
        <p:spPr>
          <a:xfrm>
            <a:off x="2555056" y="3801301"/>
            <a:ext cx="180000" cy="72008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8" idx="5"/>
            <a:endCxn id="10" idx="1"/>
          </p:cNvCxnSpPr>
          <p:nvPr/>
        </p:nvCxnSpPr>
        <p:spPr>
          <a:xfrm>
            <a:off x="1818239" y="4108580"/>
            <a:ext cx="789538" cy="46552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10" idx="4"/>
            <a:endCxn id="13" idx="1"/>
          </p:cNvCxnSpPr>
          <p:nvPr/>
        </p:nvCxnSpPr>
        <p:spPr>
          <a:xfrm>
            <a:off x="2735056" y="4881381"/>
            <a:ext cx="232721" cy="55681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>
            <a:stCxn id="15" idx="7"/>
            <a:endCxn id="18" idx="3"/>
          </p:cNvCxnSpPr>
          <p:nvPr/>
        </p:nvCxnSpPr>
        <p:spPr>
          <a:xfrm flipV="1">
            <a:off x="6425755" y="3333189"/>
            <a:ext cx="537530" cy="285442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19" idx="7"/>
            <a:endCxn id="15" idx="3"/>
          </p:cNvCxnSpPr>
          <p:nvPr/>
        </p:nvCxnSpPr>
        <p:spPr>
          <a:xfrm flipV="1">
            <a:off x="5633667" y="3873189"/>
            <a:ext cx="537530" cy="679516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stCxn id="15" idx="4"/>
            <a:endCxn id="16" idx="0"/>
          </p:cNvCxnSpPr>
          <p:nvPr/>
        </p:nvCxnSpPr>
        <p:spPr>
          <a:xfrm>
            <a:off x="6298476" y="3925910"/>
            <a:ext cx="180000" cy="640768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>
            <a:stCxn id="16" idx="2"/>
            <a:endCxn id="19" idx="6"/>
          </p:cNvCxnSpPr>
          <p:nvPr/>
        </p:nvCxnSpPr>
        <p:spPr>
          <a:xfrm flipH="1" flipV="1">
            <a:off x="5686388" y="4679984"/>
            <a:ext cx="612088" cy="66694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>
            <a:stCxn id="16" idx="6"/>
            <a:endCxn id="17" idx="3"/>
          </p:cNvCxnSpPr>
          <p:nvPr/>
        </p:nvCxnSpPr>
        <p:spPr>
          <a:xfrm flipV="1">
            <a:off x="6658476" y="4341301"/>
            <a:ext cx="880873" cy="405377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>
            <a:stCxn id="17" idx="4"/>
            <a:endCxn id="21" idx="0"/>
          </p:cNvCxnSpPr>
          <p:nvPr/>
        </p:nvCxnSpPr>
        <p:spPr>
          <a:xfrm>
            <a:off x="7666628" y="4394022"/>
            <a:ext cx="0" cy="900080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>
            <a:stCxn id="21" idx="1"/>
            <a:endCxn id="20" idx="7"/>
          </p:cNvCxnSpPr>
          <p:nvPr/>
        </p:nvCxnSpPr>
        <p:spPr>
          <a:xfrm flipH="1">
            <a:off x="6719061" y="5346823"/>
            <a:ext cx="820288" cy="453224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>
            <a:stCxn id="18" idx="4"/>
            <a:endCxn id="20" idx="0"/>
          </p:cNvCxnSpPr>
          <p:nvPr/>
        </p:nvCxnSpPr>
        <p:spPr>
          <a:xfrm flipH="1">
            <a:off x="6591782" y="3385910"/>
            <a:ext cx="498782" cy="2361416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1078872" y="1889387"/>
            <a:ext cx="313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無向グラフ</a:t>
            </a:r>
            <a:endParaRPr kumimoji="1" lang="ja-JP" altLang="en-US" sz="32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074261" y="1889387"/>
            <a:ext cx="3035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kern="0" dirty="0">
                <a:solidFill>
                  <a:srgbClr val="000000"/>
                </a:solidFill>
                <a:latin typeface="Arial"/>
                <a:ea typeface="ＭＳ Ｐゴシック"/>
              </a:rPr>
              <a:t>有向</a:t>
            </a:r>
            <a:r>
              <a:rPr lang="ja-JP" altLang="en-US" sz="32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グラフ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355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Cograph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判定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 smtClean="0"/>
                  <a:t>問題 ： グラフが与えられたとき</a:t>
                </a:r>
                <a:r>
                  <a:rPr lang="en-US" altLang="ja-JP" dirty="0" smtClean="0"/>
                  <a:t>, </a:t>
                </a:r>
                <a:r>
                  <a:rPr lang="en-US" altLang="ja-JP" dirty="0" err="1" smtClean="0"/>
                  <a:t>cograph</a:t>
                </a: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であるか否かを判定せよ</a:t>
                </a:r>
                <a:r>
                  <a:rPr lang="en-US" altLang="ja-JP" dirty="0" smtClean="0"/>
                  <a:t>. </a:t>
                </a:r>
              </a:p>
              <a:p>
                <a:endParaRPr kumimoji="1" lang="en-US" altLang="ja-JP" dirty="0"/>
              </a:p>
              <a:p>
                <a:r>
                  <a:rPr kumimoji="1" lang="ja-JP" altLang="en-US" dirty="0" smtClean="0"/>
                  <a:t>単純な方法 ：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𝑂</m:t>
                    </m:r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𝑛𝑚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endParaRPr kumimoji="1" lang="en-US" altLang="ja-JP" dirty="0" smtClean="0"/>
              </a:p>
              <a:p>
                <a:pPr lvl="1"/>
                <a:r>
                  <a:rPr kumimoji="1" lang="en-US" altLang="ja-JP" dirty="0" smtClean="0"/>
                  <a:t>1 </a:t>
                </a:r>
                <a:r>
                  <a:rPr kumimoji="1" lang="ja-JP" altLang="en-US" dirty="0" smtClean="0"/>
                  <a:t>頂点ならば </a:t>
                </a:r>
                <a:r>
                  <a:rPr kumimoji="1" lang="en-US" altLang="ja-JP" dirty="0" err="1" smtClean="0"/>
                  <a:t>cograph</a:t>
                </a:r>
                <a:endParaRPr kumimoji="1"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kumimoji="1" lang="ja-JP" altLang="en-US" dirty="0" smtClean="0"/>
                  <a:t> も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kumimoji="1" lang="ja-JP" altLang="en-US" dirty="0" smtClean="0"/>
                  <a:t> も連結ならば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lang="ja-JP" altLang="en-US" dirty="0" smtClean="0"/>
                  <a:t>は </a:t>
                </a:r>
                <a:r>
                  <a:rPr lang="en-US" altLang="ja-JP" dirty="0" err="1" smtClean="0"/>
                  <a:t>cograph</a:t>
                </a: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でない</a:t>
                </a:r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kumimoji="1" lang="ja-JP" altLang="en-US" dirty="0" smtClean="0"/>
                  <a:t> または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kumimoji="1" lang="ja-JP" altLang="en-US" dirty="0" smtClean="0"/>
                  <a:t> </a:t>
                </a:r>
                <a:r>
                  <a:rPr lang="ja-JP" altLang="en-US" dirty="0"/>
                  <a:t>のうち</a:t>
                </a:r>
                <a:r>
                  <a:rPr kumimoji="1" lang="ja-JP" altLang="en-US" dirty="0" smtClean="0"/>
                  <a:t>連結でない方を連結成分に分解し</a:t>
                </a:r>
                <a:r>
                  <a:rPr kumimoji="1" lang="en-US" altLang="ja-JP" dirty="0" smtClean="0"/>
                  <a:t>, </a:t>
                </a:r>
                <a:r>
                  <a:rPr kumimoji="1" lang="ja-JP" altLang="en-US" dirty="0" smtClean="0"/>
                  <a:t>それぞれが </a:t>
                </a:r>
                <a:r>
                  <a:rPr kumimoji="1" lang="en-US" altLang="ja-JP" dirty="0" err="1" smtClean="0"/>
                  <a:t>cograph</a:t>
                </a:r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であるかどうかを再帰的に調べる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r="-1259" b="-5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6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LexBFS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 smtClean="0"/>
                  <a:t>辞書順</a:t>
                </a:r>
                <a:r>
                  <a:rPr kumimoji="1" lang="ja-JP" altLang="en-US" dirty="0" smtClean="0"/>
                  <a:t>幅優先探索</a:t>
                </a:r>
                <a:endParaRPr kumimoji="1" lang="en-US" altLang="ja-JP" dirty="0" smtClean="0"/>
              </a:p>
              <a:p>
                <a:pPr marL="457200" lvl="1" indent="0">
                  <a:buNone/>
                </a:pPr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(</a:t>
                </a:r>
                <a:r>
                  <a:rPr kumimoji="1" lang="en-US" altLang="ja-JP" u="sng" dirty="0" err="1" smtClean="0"/>
                  <a:t>LexBFS</a:t>
                </a:r>
                <a:r>
                  <a:rPr kumimoji="1" lang="en-US" altLang="ja-JP" dirty="0" smtClean="0"/>
                  <a:t>, lexicographic breadth-first search)</a:t>
                </a:r>
              </a:p>
              <a:p>
                <a:endParaRPr kumimoji="1" lang="en-US" altLang="ja-JP" dirty="0"/>
              </a:p>
              <a:p>
                <a:r>
                  <a:rPr lang="en-US" altLang="ja-JP" dirty="0" smtClean="0"/>
                  <a:t>BFS </a:t>
                </a:r>
                <a:r>
                  <a:rPr lang="ja-JP" altLang="en-US" dirty="0" smtClean="0"/>
                  <a:t>の一種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最初の方に選んだ頂点に隣接する頂点を</a:t>
                </a:r>
                <a:r>
                  <a:rPr lang="ja-JP" altLang="en-US" dirty="0"/>
                  <a:t>優先</a:t>
                </a:r>
                <a:endParaRPr lang="en-US" altLang="ja-JP" dirty="0" smtClean="0"/>
              </a:p>
              <a:p>
                <a:r>
                  <a:rPr lang="ja-JP" altLang="en-US" dirty="0" smtClean="0"/>
                  <a:t>計算量</a:t>
                </a:r>
                <a:endParaRPr lang="en-US" altLang="ja-JP" dirty="0" smtClean="0"/>
              </a:p>
              <a:p>
                <a:pPr lvl="1"/>
                <a:r>
                  <a:rPr lang="ja-JP" altLang="en-US" dirty="0" smtClean="0"/>
                  <a:t>時間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𝑂</m:t>
                    </m:r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latin typeface="Cambria Math"/>
                      </a:rPr>
                      <m:t>𝑛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𝑚</m:t>
                    </m:r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dirty="0" smtClean="0"/>
                  <a:t> (</a:t>
                </a:r>
                <a:r>
                  <a:rPr lang="ja-JP" altLang="en-US" dirty="0" smtClean="0"/>
                  <a:t>隣接行列で持つ場合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𝑂</m:t>
                    </m:r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dirty="0" smtClean="0"/>
                  <a:t>)</a:t>
                </a:r>
              </a:p>
              <a:p>
                <a:pPr lvl="2"/>
                <a:r>
                  <a:rPr lang="ja-JP" altLang="en-US" dirty="0" smtClean="0"/>
                  <a:t>いろいろ手抜くと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𝑂</m:t>
                    </m:r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ja-JP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altLang="ja-JP" dirty="0" smtClean="0"/>
              </a:p>
              <a:p>
                <a:pPr lvl="1"/>
                <a:r>
                  <a:rPr kumimoji="1" lang="ja-JP" altLang="en-US" dirty="0" smtClean="0"/>
                  <a:t>空間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𝑂</m:t>
                    </m:r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𝑛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b="-98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7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LexBFS</a:t>
            </a:r>
            <a:endParaRPr kumimoji="1" lang="ja-JP" altLang="en-US" dirty="0"/>
          </a:p>
        </p:txBody>
      </p:sp>
      <p:sp>
        <p:nvSpPr>
          <p:cNvPr id="20" name="コンテンツ プレースホルダー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ja-JP" altLang="en-US" dirty="0" smtClean="0"/>
              <a:t>グラフ探索における</a:t>
            </a:r>
            <a:r>
              <a:rPr lang="ja-JP" altLang="en-US" dirty="0" smtClean="0"/>
              <a:t>「まだ訪れていない頂点」を「リストのリスト」で管理する</a:t>
            </a:r>
            <a:endParaRPr lang="en-US" altLang="ja-JP" dirty="0" smtClean="0"/>
          </a:p>
          <a:p>
            <a:r>
              <a:rPr kumimoji="1" lang="ja-JP" altLang="en-US" dirty="0"/>
              <a:t>最初</a:t>
            </a:r>
            <a:r>
              <a:rPr kumimoji="1" lang="ja-JP" altLang="en-US" dirty="0" smtClean="0"/>
              <a:t>に</a:t>
            </a:r>
            <a:r>
              <a:rPr kumimoji="1" lang="ja-JP" altLang="en-US" dirty="0"/>
              <a:t>頂点</a:t>
            </a:r>
            <a:r>
              <a:rPr kumimoji="1" lang="ja-JP" altLang="en-US" dirty="0" smtClean="0"/>
              <a:t>に</a:t>
            </a:r>
            <a:r>
              <a:rPr kumimoji="1" lang="ja-JP" altLang="en-US" dirty="0"/>
              <a:t>適当</a:t>
            </a:r>
            <a:r>
              <a:rPr kumimoji="1" lang="ja-JP" altLang="en-US" dirty="0" smtClean="0"/>
              <a:t>な</a:t>
            </a:r>
            <a:r>
              <a:rPr kumimoji="1" lang="ja-JP" altLang="en-US" dirty="0"/>
              <a:t>順序</a:t>
            </a:r>
            <a:r>
              <a:rPr kumimoji="1" lang="ja-JP" altLang="en-US" dirty="0" smtClean="0"/>
              <a:t>を</a:t>
            </a:r>
            <a:r>
              <a:rPr kumimoji="1" lang="ja-JP" altLang="en-US" dirty="0"/>
              <a:t>与える</a:t>
            </a:r>
          </a:p>
        </p:txBody>
      </p:sp>
      <p:sp>
        <p:nvSpPr>
          <p:cNvPr id="21" name="円/楕円 20"/>
          <p:cNvSpPr/>
          <p:nvPr/>
        </p:nvSpPr>
        <p:spPr>
          <a:xfrm>
            <a:off x="1025500" y="244842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737448" y="2397596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48" y="2397596"/>
                <a:ext cx="936104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円/楕円 37"/>
          <p:cNvSpPr/>
          <p:nvPr/>
        </p:nvSpPr>
        <p:spPr>
          <a:xfrm>
            <a:off x="845500" y="3429000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2220022" y="337214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776495" y="455531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644556" y="4893896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3700426" y="420873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2891371" y="534097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447331" y="226842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534422" y="296082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557448" y="3349738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48" y="3349738"/>
                <a:ext cx="93610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/>
              <p:cNvSpPr txBox="1"/>
              <p:nvPr/>
            </p:nvSpPr>
            <p:spPr>
              <a:xfrm>
                <a:off x="488443" y="450448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43" y="4504480"/>
                <a:ext cx="93610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2159279" y="2217596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279" y="2217596"/>
                <a:ext cx="9361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3246370" y="2859164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370" y="2859164"/>
                <a:ext cx="936104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1931970" y="3320829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970" y="3320829"/>
                <a:ext cx="9361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1356504" y="4843063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04" y="4843063"/>
                <a:ext cx="93610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2603319" y="529014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319" y="5290140"/>
                <a:ext cx="93610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3412374" y="4157898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374" y="4157898"/>
                <a:ext cx="93610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線コネクタ 57"/>
          <p:cNvCxnSpPr>
            <a:stCxn id="21" idx="5"/>
            <a:endCxn id="39" idx="1"/>
          </p:cNvCxnSpPr>
          <p:nvPr/>
        </p:nvCxnSpPr>
        <p:spPr>
          <a:xfrm>
            <a:off x="1332779" y="2755708"/>
            <a:ext cx="939964" cy="669155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21" idx="4"/>
            <a:endCxn id="38" idx="0"/>
          </p:cNvCxnSpPr>
          <p:nvPr/>
        </p:nvCxnSpPr>
        <p:spPr>
          <a:xfrm flipH="1">
            <a:off x="1025500" y="2808429"/>
            <a:ext cx="180000" cy="62057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stCxn id="38" idx="4"/>
            <a:endCxn id="40" idx="0"/>
          </p:cNvCxnSpPr>
          <p:nvPr/>
        </p:nvCxnSpPr>
        <p:spPr>
          <a:xfrm flipH="1">
            <a:off x="956495" y="3789000"/>
            <a:ext cx="69005" cy="766313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38" idx="6"/>
            <a:endCxn id="39" idx="2"/>
          </p:cNvCxnSpPr>
          <p:nvPr/>
        </p:nvCxnSpPr>
        <p:spPr>
          <a:xfrm flipV="1">
            <a:off x="1205500" y="3552142"/>
            <a:ext cx="1014522" cy="56858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stCxn id="39" idx="3"/>
            <a:endCxn id="41" idx="0"/>
          </p:cNvCxnSpPr>
          <p:nvPr/>
        </p:nvCxnSpPr>
        <p:spPr>
          <a:xfrm flipH="1">
            <a:off x="1824556" y="3679421"/>
            <a:ext cx="448187" cy="1214475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stCxn id="39" idx="4"/>
            <a:endCxn id="43" idx="0"/>
          </p:cNvCxnSpPr>
          <p:nvPr/>
        </p:nvCxnSpPr>
        <p:spPr>
          <a:xfrm>
            <a:off x="2400022" y="3732142"/>
            <a:ext cx="671349" cy="160883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stCxn id="39" idx="5"/>
            <a:endCxn id="42" idx="1"/>
          </p:cNvCxnSpPr>
          <p:nvPr/>
        </p:nvCxnSpPr>
        <p:spPr>
          <a:xfrm>
            <a:off x="2527301" y="3679421"/>
            <a:ext cx="1225846" cy="58203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>
            <a:stCxn id="44" idx="5"/>
            <a:endCxn id="45" idx="1"/>
          </p:cNvCxnSpPr>
          <p:nvPr/>
        </p:nvCxnSpPr>
        <p:spPr>
          <a:xfrm>
            <a:off x="2754610" y="2575708"/>
            <a:ext cx="832533" cy="43784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>
            <a:stCxn id="42" idx="3"/>
            <a:endCxn id="43" idx="7"/>
          </p:cNvCxnSpPr>
          <p:nvPr/>
        </p:nvCxnSpPr>
        <p:spPr>
          <a:xfrm flipH="1">
            <a:off x="3198650" y="4516010"/>
            <a:ext cx="554497" cy="877684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5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LexBFS</a:t>
            </a:r>
            <a:endParaRPr kumimoji="1" lang="ja-JP" altLang="en-US" dirty="0"/>
          </a:p>
        </p:txBody>
      </p:sp>
      <p:sp>
        <p:nvSpPr>
          <p:cNvPr id="21" name="円/楕円 20"/>
          <p:cNvSpPr/>
          <p:nvPr/>
        </p:nvSpPr>
        <p:spPr>
          <a:xfrm>
            <a:off x="1025500" y="244842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737448" y="2397596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48" y="2397596"/>
                <a:ext cx="936104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円/楕円 37"/>
          <p:cNvSpPr/>
          <p:nvPr/>
        </p:nvSpPr>
        <p:spPr>
          <a:xfrm>
            <a:off x="845500" y="3429000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2220022" y="337214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776495" y="455531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644556" y="4893896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3700426" y="420873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2891371" y="534097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2447331" y="226842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3534422" y="296082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557448" y="3349738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48" y="3349738"/>
                <a:ext cx="93610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/>
              <p:cNvSpPr txBox="1"/>
              <p:nvPr/>
            </p:nvSpPr>
            <p:spPr>
              <a:xfrm>
                <a:off x="488443" y="450448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7" name="テキスト ボックス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43" y="4504480"/>
                <a:ext cx="93610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2159279" y="2217596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279" y="2217596"/>
                <a:ext cx="9361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3246370" y="2859164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370" y="2859164"/>
                <a:ext cx="936104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1931970" y="3320829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970" y="3320829"/>
                <a:ext cx="9361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1356504" y="4843063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04" y="4843063"/>
                <a:ext cx="93610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2603392" y="5290140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392" y="5290140"/>
                <a:ext cx="93610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3412374" y="4157898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374" y="4157898"/>
                <a:ext cx="93610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線コネクタ 57"/>
          <p:cNvCxnSpPr>
            <a:stCxn id="21" idx="5"/>
            <a:endCxn id="39" idx="1"/>
          </p:cNvCxnSpPr>
          <p:nvPr/>
        </p:nvCxnSpPr>
        <p:spPr>
          <a:xfrm>
            <a:off x="1332779" y="2755708"/>
            <a:ext cx="939964" cy="669155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21" idx="4"/>
            <a:endCxn id="38" idx="0"/>
          </p:cNvCxnSpPr>
          <p:nvPr/>
        </p:nvCxnSpPr>
        <p:spPr>
          <a:xfrm flipH="1">
            <a:off x="1025500" y="2808429"/>
            <a:ext cx="180000" cy="62057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stCxn id="38" idx="4"/>
            <a:endCxn id="40" idx="0"/>
          </p:cNvCxnSpPr>
          <p:nvPr/>
        </p:nvCxnSpPr>
        <p:spPr>
          <a:xfrm flipH="1">
            <a:off x="956495" y="3789000"/>
            <a:ext cx="69005" cy="766313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38" idx="6"/>
            <a:endCxn id="39" idx="2"/>
          </p:cNvCxnSpPr>
          <p:nvPr/>
        </p:nvCxnSpPr>
        <p:spPr>
          <a:xfrm flipV="1">
            <a:off x="1205500" y="3552142"/>
            <a:ext cx="1014522" cy="56858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stCxn id="39" idx="3"/>
            <a:endCxn id="41" idx="0"/>
          </p:cNvCxnSpPr>
          <p:nvPr/>
        </p:nvCxnSpPr>
        <p:spPr>
          <a:xfrm flipH="1">
            <a:off x="1824556" y="3679421"/>
            <a:ext cx="448187" cy="1214475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>
            <a:stCxn id="39" idx="4"/>
            <a:endCxn id="43" idx="0"/>
          </p:cNvCxnSpPr>
          <p:nvPr/>
        </p:nvCxnSpPr>
        <p:spPr>
          <a:xfrm>
            <a:off x="2400022" y="3732142"/>
            <a:ext cx="671349" cy="160883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stCxn id="39" idx="5"/>
            <a:endCxn id="42" idx="1"/>
          </p:cNvCxnSpPr>
          <p:nvPr/>
        </p:nvCxnSpPr>
        <p:spPr>
          <a:xfrm>
            <a:off x="2527301" y="3679421"/>
            <a:ext cx="1225846" cy="58203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>
            <a:stCxn id="44" idx="5"/>
            <a:endCxn id="45" idx="1"/>
          </p:cNvCxnSpPr>
          <p:nvPr/>
        </p:nvCxnSpPr>
        <p:spPr>
          <a:xfrm>
            <a:off x="2754610" y="2575708"/>
            <a:ext cx="832533" cy="43784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94831"/>
              </p:ext>
            </p:extLst>
          </p:nvPr>
        </p:nvGraphicFramePr>
        <p:xfrm>
          <a:off x="4348478" y="1556790"/>
          <a:ext cx="4516335" cy="482454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512987"/>
                <a:gridCol w="4003348"/>
              </a:tblGrid>
              <a:tr h="48245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45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45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45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45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45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45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45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45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45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860032" y="2039566"/>
                <a:ext cx="1080120" cy="400110"/>
              </a:xfrm>
              <a:prstGeom prst="rect">
                <a:avLst/>
              </a:prstGeom>
              <a:solidFill>
                <a:srgbClr val="39FF13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𝑐</m:t>
                      </m:r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</m:t>
                      </m:r>
                      <m:r>
                        <a:rPr kumimoji="1" lang="en-US" altLang="ja-JP" sz="200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𝑓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039566"/>
                <a:ext cx="1080120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6418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6012160" y="2039566"/>
                <a:ext cx="2736304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𝑏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𝑑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𝑒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h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𝑖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039566"/>
                <a:ext cx="2736304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8955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4860032" y="1556792"/>
                <a:ext cx="3960440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𝑎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𝑏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𝑐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𝑑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𝑒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𝑓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h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𝑖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556792"/>
                <a:ext cx="3960440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4706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4348478" y="2039566"/>
                <a:ext cx="367538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𝑎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78" y="2039566"/>
                <a:ext cx="367538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4348478" y="2528737"/>
                <a:ext cx="367538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𝑐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78" y="2528737"/>
                <a:ext cx="36753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4348478" y="3008226"/>
                <a:ext cx="367538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𝑓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78" y="3008226"/>
                <a:ext cx="367538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1587" b="-14706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4860032" y="2528737"/>
                <a:ext cx="648072" cy="400110"/>
              </a:xfrm>
              <a:prstGeom prst="rect">
                <a:avLst/>
              </a:prstGeom>
              <a:solidFill>
                <a:srgbClr val="39FF13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𝑓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528737"/>
                <a:ext cx="648072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16418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7308304" y="2528737"/>
                <a:ext cx="1440160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𝑑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𝑖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528737"/>
                <a:ext cx="1440160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8955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/>
              <p:cNvSpPr txBox="1"/>
              <p:nvPr/>
            </p:nvSpPr>
            <p:spPr>
              <a:xfrm>
                <a:off x="5652119" y="2528737"/>
                <a:ext cx="1512169" cy="400110"/>
              </a:xfrm>
              <a:prstGeom prst="rect">
                <a:avLst/>
              </a:prstGeom>
              <a:solidFill>
                <a:srgbClr val="39FF13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𝑏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𝑒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h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66" name="テキスト ボックス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19" y="2528737"/>
                <a:ext cx="1512169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/>
              <p:nvPr/>
            </p:nvSpPr>
            <p:spPr>
              <a:xfrm>
                <a:off x="5256075" y="3009768"/>
                <a:ext cx="1512169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𝑏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𝑒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h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75" y="3009768"/>
                <a:ext cx="1512169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7668344" y="3008226"/>
                <a:ext cx="1080120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𝑑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008226"/>
                <a:ext cx="1080120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7353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6976201" y="3008226"/>
                <a:ext cx="576065" cy="400110"/>
              </a:xfrm>
              <a:prstGeom prst="rect">
                <a:avLst/>
              </a:prstGeom>
              <a:solidFill>
                <a:srgbClr val="39FF13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𝑖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01" y="3008226"/>
                <a:ext cx="576065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4348478" y="3479366"/>
                <a:ext cx="367538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𝑏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78" y="3479366"/>
                <a:ext cx="367538" cy="4001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/>
              <p:cNvSpPr txBox="1"/>
              <p:nvPr/>
            </p:nvSpPr>
            <p:spPr>
              <a:xfrm>
                <a:off x="4348478" y="3972101"/>
                <a:ext cx="367538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𝑒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3" name="テキスト ボックス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78" y="3972101"/>
                <a:ext cx="367538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/>
          <p:cNvCxnSpPr>
            <a:stCxn id="42" idx="3"/>
            <a:endCxn id="43" idx="7"/>
          </p:cNvCxnSpPr>
          <p:nvPr/>
        </p:nvCxnSpPr>
        <p:spPr>
          <a:xfrm flipH="1">
            <a:off x="3198650" y="4516010"/>
            <a:ext cx="554497" cy="877684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/>
              <p:cNvSpPr txBox="1"/>
              <p:nvPr/>
            </p:nvSpPr>
            <p:spPr>
              <a:xfrm>
                <a:off x="4348478" y="4451596"/>
                <a:ext cx="367538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h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5" name="テキスト ボックス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78" y="4451596"/>
                <a:ext cx="367538" cy="40011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/>
              <p:cNvSpPr txBox="1"/>
              <p:nvPr/>
            </p:nvSpPr>
            <p:spPr>
              <a:xfrm>
                <a:off x="4348478" y="4939223"/>
                <a:ext cx="367538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𝑖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6" name="テキスト ボックス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78" y="4939223"/>
                <a:ext cx="367538" cy="40011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4348478" y="5409609"/>
                <a:ext cx="367538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𝑑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78" y="5409609"/>
                <a:ext cx="367538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/>
              <p:cNvSpPr txBox="1"/>
              <p:nvPr/>
            </p:nvSpPr>
            <p:spPr>
              <a:xfrm>
                <a:off x="4348478" y="5886007"/>
                <a:ext cx="367538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8" name="テキスト ボックス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78" y="5886007"/>
                <a:ext cx="367538" cy="400110"/>
              </a:xfrm>
              <a:prstGeom prst="rect">
                <a:avLst/>
              </a:prstGeom>
              <a:blipFill rotWithShape="1">
                <a:blip r:embed="rId28"/>
                <a:stretch>
                  <a:fillRect b="-8955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5256075" y="3479366"/>
                <a:ext cx="1152130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𝑒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h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75" y="3479366"/>
                <a:ext cx="1152130" cy="40011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6976201" y="3479366"/>
                <a:ext cx="576065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𝑖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01" y="3479366"/>
                <a:ext cx="576065" cy="40011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7668344" y="3479366"/>
                <a:ext cx="1080120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𝑑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479366"/>
                <a:ext cx="1080120" cy="400110"/>
              </a:xfrm>
              <a:prstGeom prst="rect">
                <a:avLst/>
              </a:prstGeom>
              <a:blipFill rotWithShape="1">
                <a:blip r:embed="rId31"/>
                <a:stretch>
                  <a:fillRect b="-8955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5256075" y="3972101"/>
                <a:ext cx="684077" cy="400110"/>
              </a:xfrm>
              <a:prstGeom prst="rect">
                <a:avLst/>
              </a:prstGeom>
              <a:solidFill>
                <a:srgbClr val="39FF13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h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75" y="3972101"/>
                <a:ext cx="684077" cy="400110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6976201" y="3972101"/>
                <a:ext cx="576065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𝑖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01" y="3972101"/>
                <a:ext cx="576065" cy="400110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/>
              <p:cNvSpPr txBox="1"/>
              <p:nvPr/>
            </p:nvSpPr>
            <p:spPr>
              <a:xfrm>
                <a:off x="7668344" y="3972101"/>
                <a:ext cx="1080120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𝑑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5" name="テキスト ボックス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972101"/>
                <a:ext cx="1080120" cy="400110"/>
              </a:xfrm>
              <a:prstGeom prst="rect">
                <a:avLst/>
              </a:prstGeom>
              <a:blipFill rotWithShape="1">
                <a:blip r:embed="rId34"/>
                <a:stretch>
                  <a:fillRect b="-8955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6976201" y="4451596"/>
                <a:ext cx="576065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𝑖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01" y="4451596"/>
                <a:ext cx="576065" cy="400110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/>
              <p:cNvSpPr txBox="1"/>
              <p:nvPr/>
            </p:nvSpPr>
            <p:spPr>
              <a:xfrm>
                <a:off x="7668344" y="4451596"/>
                <a:ext cx="1080120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𝑑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7" name="テキスト ボックス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4451596"/>
                <a:ext cx="1080120" cy="400110"/>
              </a:xfrm>
              <a:prstGeom prst="rect">
                <a:avLst/>
              </a:prstGeom>
              <a:blipFill rotWithShape="1">
                <a:blip r:embed="rId36"/>
                <a:stretch>
                  <a:fillRect b="-7353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7668344" y="4935954"/>
                <a:ext cx="1080120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𝑑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4935954"/>
                <a:ext cx="1080120" cy="400110"/>
              </a:xfrm>
              <a:prstGeom prst="rect">
                <a:avLst/>
              </a:prstGeom>
              <a:blipFill rotWithShape="1">
                <a:blip r:embed="rId37"/>
                <a:stretch>
                  <a:fillRect b="-8955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>
                <a:off x="7668344" y="5410043"/>
                <a:ext cx="648072" cy="400110"/>
              </a:xfrm>
              <a:prstGeom prst="rect">
                <a:avLst/>
              </a:prstGeom>
              <a:solidFill>
                <a:srgbClr val="39FF13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5410043"/>
                <a:ext cx="648072" cy="400110"/>
              </a:xfrm>
              <a:prstGeom prst="rect">
                <a:avLst/>
              </a:prstGeom>
              <a:blipFill rotWithShape="1">
                <a:blip r:embed="rId38"/>
                <a:stretch>
                  <a:fillRect b="-7353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7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5" grpId="0" animBg="1"/>
      <p:bldP spid="57" grpId="0" animBg="1"/>
      <p:bldP spid="59" grpId="0" animBg="1"/>
      <p:bldP spid="60" grpId="0" animBg="1"/>
      <p:bldP spid="62" grpId="0" animBg="1"/>
      <p:bldP spid="64" grpId="0" animBg="1"/>
      <p:bldP spid="66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LexBFS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3891278" cy="4525963"/>
              </a:xfrm>
            </p:spPr>
            <p:txBody>
              <a:bodyPr/>
              <a:lstStyle/>
              <a:p>
                <a:r>
                  <a:rPr lang="en-US" altLang="ja-JP" u="sng" dirty="0" smtClean="0"/>
                  <a:t>slice</a:t>
                </a:r>
              </a:p>
              <a:p>
                <a:pPr lvl="1"/>
                <a:r>
                  <a:rPr lang="ja-JP" altLang="en-US" dirty="0" smtClean="0"/>
                  <a:t>頂点を取り出すときの先頭のリストに属していた頂点集合</a:t>
                </a:r>
                <a:endParaRPr lang="en-US" altLang="ja-JP" dirty="0" smtClean="0"/>
              </a:p>
              <a:p>
                <a:pPr lvl="2"/>
                <a:r>
                  <a:rPr lang="ja-JP" altLang="en-US" dirty="0" smtClean="0"/>
                  <a:t>既に選ばれた頂点との接続関係は同じ</a:t>
                </a:r>
                <a:endParaRPr lang="en-US" altLang="ja-JP" dirty="0" smtClean="0"/>
              </a:p>
              <a:p>
                <a:pPr lvl="2"/>
                <a:r>
                  <a:rPr lang="ja-JP" altLang="en-US" dirty="0"/>
                  <a:t>最初</a:t>
                </a:r>
                <a:r>
                  <a:rPr lang="ja-JP" altLang="en-US" dirty="0" smtClean="0"/>
                  <a:t>に与えられた順番により先頭が選ばれる</a:t>
                </a:r>
                <a:endParaRPr lang="en-US" altLang="ja-JP" dirty="0" smtClean="0"/>
              </a:p>
              <a:p>
                <a:pPr lvl="1"/>
                <a:r>
                  <a:rPr lang="ja-JP" altLang="en-US" dirty="0"/>
                  <a:t>先頭の</a:t>
                </a:r>
                <a:r>
                  <a:rPr lang="ja-JP" altLang="en-US" dirty="0" smtClean="0"/>
                  <a:t>頂点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の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slice </a:t>
                </a:r>
                <a:r>
                  <a:rPr lang="ja-JP" altLang="en-US" dirty="0" smtClean="0"/>
                  <a:t>を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𝑆</m:t>
                    </m:r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latin typeface="Cambria Math"/>
                      </a:rPr>
                      <m:t>𝑢</m:t>
                    </m:r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と書く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3891278" cy="4525963"/>
              </a:xfrm>
              <a:blipFill rotWithShape="1">
                <a:blip r:embed="rId2"/>
                <a:stretch>
                  <a:fillRect l="-2665" t="-1348" r="-21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044017"/>
              </p:ext>
            </p:extLst>
          </p:nvPr>
        </p:nvGraphicFramePr>
        <p:xfrm>
          <a:off x="4348478" y="1556790"/>
          <a:ext cx="4516335" cy="482454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512987"/>
                <a:gridCol w="4003348"/>
              </a:tblGrid>
              <a:tr h="48245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45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45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45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45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45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45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45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45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45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860032" y="2039566"/>
                <a:ext cx="1080120" cy="400110"/>
              </a:xfrm>
              <a:prstGeom prst="rect">
                <a:avLst/>
              </a:prstGeom>
              <a:solidFill>
                <a:srgbClr val="39FF13"/>
              </a:solidFill>
              <a:ln w="38100">
                <a:solidFill>
                  <a:srgbClr val="C0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𝑐</m:t>
                      </m:r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</m:t>
                      </m:r>
                      <m:r>
                        <a:rPr kumimoji="1" lang="en-US" altLang="ja-JP" sz="200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𝑓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039566"/>
                <a:ext cx="1080120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2676"/>
                </a:stretch>
              </a:blipFill>
              <a:ln w="38100"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/>
              <p:cNvSpPr txBox="1"/>
              <p:nvPr/>
            </p:nvSpPr>
            <p:spPr>
              <a:xfrm>
                <a:off x="6012160" y="2039566"/>
                <a:ext cx="2736304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𝑏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𝑑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𝑒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h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𝑖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55" name="テキスト ボックス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039566"/>
                <a:ext cx="2736304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8955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4860032" y="1556792"/>
                <a:ext cx="3960440" cy="400110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rgbClr val="C0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𝑎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𝑏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𝑐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𝑑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𝑒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𝑓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h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𝑖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556792"/>
                <a:ext cx="3960440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1111"/>
                </a:stretch>
              </a:blipFill>
              <a:ln w="38100"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4348478" y="2039566"/>
                <a:ext cx="367538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𝑎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78" y="2039566"/>
                <a:ext cx="36753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4348478" y="2528737"/>
                <a:ext cx="367538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𝑐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78" y="2528737"/>
                <a:ext cx="367538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4348478" y="3008226"/>
                <a:ext cx="367538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𝑓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78" y="3008226"/>
                <a:ext cx="367538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1587" b="-14706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4860032" y="2528737"/>
                <a:ext cx="648072" cy="400110"/>
              </a:xfrm>
              <a:prstGeom prst="rect">
                <a:avLst/>
              </a:prstGeom>
              <a:solidFill>
                <a:srgbClr val="39FF13"/>
              </a:solidFill>
              <a:ln w="38100">
                <a:solidFill>
                  <a:srgbClr val="C0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𝑓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528737"/>
                <a:ext cx="648072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2676"/>
                </a:stretch>
              </a:blipFill>
              <a:ln w="38100"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/>
              <p:cNvSpPr txBox="1"/>
              <p:nvPr/>
            </p:nvSpPr>
            <p:spPr>
              <a:xfrm>
                <a:off x="7308304" y="2528737"/>
                <a:ext cx="1440160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𝑑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𝑖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64" name="テキスト ボックス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528737"/>
                <a:ext cx="1440160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8955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/>
              <p:cNvSpPr txBox="1"/>
              <p:nvPr/>
            </p:nvSpPr>
            <p:spPr>
              <a:xfrm>
                <a:off x="5652119" y="2528737"/>
                <a:ext cx="1512169" cy="400110"/>
              </a:xfrm>
              <a:prstGeom prst="rect">
                <a:avLst/>
              </a:prstGeom>
              <a:solidFill>
                <a:srgbClr val="39FF13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𝑏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𝑒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h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66" name="テキスト ボックス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19" y="2528737"/>
                <a:ext cx="1512169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/>
              <p:nvPr/>
            </p:nvSpPr>
            <p:spPr>
              <a:xfrm>
                <a:off x="5256075" y="3009768"/>
                <a:ext cx="1512169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8100">
                <a:solidFill>
                  <a:srgbClr val="C0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𝑏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𝑒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h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75" y="3009768"/>
                <a:ext cx="1512169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7668344" y="3008226"/>
                <a:ext cx="1080120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𝑑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008226"/>
                <a:ext cx="1080120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7353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6976201" y="3008226"/>
                <a:ext cx="576065" cy="400110"/>
              </a:xfrm>
              <a:prstGeom prst="rect">
                <a:avLst/>
              </a:prstGeom>
              <a:solidFill>
                <a:srgbClr val="39FF13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𝑖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01" y="3008226"/>
                <a:ext cx="576065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4348478" y="3479366"/>
                <a:ext cx="367538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𝑏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78" y="3479366"/>
                <a:ext cx="36753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/>
              <p:cNvSpPr txBox="1"/>
              <p:nvPr/>
            </p:nvSpPr>
            <p:spPr>
              <a:xfrm>
                <a:off x="4348478" y="3972101"/>
                <a:ext cx="367538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𝑒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3" name="テキスト ボックス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78" y="3972101"/>
                <a:ext cx="367538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/>
              <p:cNvSpPr txBox="1"/>
              <p:nvPr/>
            </p:nvSpPr>
            <p:spPr>
              <a:xfrm>
                <a:off x="4348478" y="4451596"/>
                <a:ext cx="367538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h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5" name="テキスト ボックス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78" y="4451596"/>
                <a:ext cx="367538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/>
              <p:cNvSpPr txBox="1"/>
              <p:nvPr/>
            </p:nvSpPr>
            <p:spPr>
              <a:xfrm>
                <a:off x="4348478" y="4939223"/>
                <a:ext cx="367538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𝑖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6" name="テキスト ボックス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78" y="4939223"/>
                <a:ext cx="367538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4348478" y="5409609"/>
                <a:ext cx="367538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𝑑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78" y="5409609"/>
                <a:ext cx="367538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/>
              <p:cNvSpPr txBox="1"/>
              <p:nvPr/>
            </p:nvSpPr>
            <p:spPr>
              <a:xfrm>
                <a:off x="4348478" y="5886007"/>
                <a:ext cx="367538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8" name="テキスト ボックス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78" y="5886007"/>
                <a:ext cx="367538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8955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5256075" y="3479366"/>
                <a:ext cx="1152130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8100">
                <a:solidFill>
                  <a:srgbClr val="C0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𝑒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h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75" y="3479366"/>
                <a:ext cx="1152130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6976201" y="3479366"/>
                <a:ext cx="576065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𝑖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01" y="3479366"/>
                <a:ext cx="576065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7668344" y="3479366"/>
                <a:ext cx="1080120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𝑑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479366"/>
                <a:ext cx="1080120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8955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5256075" y="3972101"/>
                <a:ext cx="684077" cy="400110"/>
              </a:xfrm>
              <a:prstGeom prst="rect">
                <a:avLst/>
              </a:prstGeom>
              <a:solidFill>
                <a:srgbClr val="39FF13"/>
              </a:solidFill>
              <a:ln w="38100">
                <a:solidFill>
                  <a:srgbClr val="C0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h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75" y="3972101"/>
                <a:ext cx="684077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6976201" y="3972101"/>
                <a:ext cx="576065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𝑖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01" y="3972101"/>
                <a:ext cx="576065" cy="40011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/>
              <p:cNvSpPr txBox="1"/>
              <p:nvPr/>
            </p:nvSpPr>
            <p:spPr>
              <a:xfrm>
                <a:off x="7668344" y="3972101"/>
                <a:ext cx="1080120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𝑑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5" name="テキスト ボックス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972101"/>
                <a:ext cx="1080120" cy="400110"/>
              </a:xfrm>
              <a:prstGeom prst="rect">
                <a:avLst/>
              </a:prstGeom>
              <a:blipFill rotWithShape="1">
                <a:blip r:embed="rId26"/>
                <a:stretch>
                  <a:fillRect b="-8955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6976201" y="4451596"/>
                <a:ext cx="576065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8100">
                <a:solidFill>
                  <a:srgbClr val="C0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𝑖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01" y="4451596"/>
                <a:ext cx="576065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/>
              <p:cNvSpPr txBox="1"/>
              <p:nvPr/>
            </p:nvSpPr>
            <p:spPr>
              <a:xfrm>
                <a:off x="7668344" y="4451596"/>
                <a:ext cx="1080120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𝑑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7" name="テキスト ボックス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4451596"/>
                <a:ext cx="1080120" cy="400110"/>
              </a:xfrm>
              <a:prstGeom prst="rect">
                <a:avLst/>
              </a:prstGeom>
              <a:blipFill rotWithShape="1">
                <a:blip r:embed="rId28"/>
                <a:stretch>
                  <a:fillRect b="-7353"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7668344" y="4935954"/>
                <a:ext cx="1080120" cy="40011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38100">
                <a:solidFill>
                  <a:srgbClr val="C0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𝑑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4935954"/>
                <a:ext cx="1080120" cy="400110"/>
              </a:xfrm>
              <a:prstGeom prst="rect">
                <a:avLst/>
              </a:prstGeom>
              <a:blipFill rotWithShape="1">
                <a:blip r:embed="rId29"/>
                <a:stretch>
                  <a:fillRect b="-5634"/>
                </a:stretch>
              </a:blipFill>
              <a:ln w="38100"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>
                <a:off x="7668344" y="5410043"/>
                <a:ext cx="648072" cy="400110"/>
              </a:xfrm>
              <a:prstGeom prst="rect">
                <a:avLst/>
              </a:prstGeom>
              <a:solidFill>
                <a:srgbClr val="39FF13"/>
              </a:solidFill>
              <a:ln w="38100">
                <a:solidFill>
                  <a:srgbClr val="C00000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5410043"/>
                <a:ext cx="648072" cy="400110"/>
              </a:xfrm>
              <a:prstGeom prst="rect">
                <a:avLst/>
              </a:prstGeom>
              <a:blipFill rotWithShape="1">
                <a:blip r:embed="rId30"/>
                <a:stretch>
                  <a:fillRect b="-4167"/>
                </a:stretch>
              </a:blipFill>
              <a:ln w="38100"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3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LexBFS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slice </a:t>
                </a:r>
                <a:r>
                  <a:rPr kumimoji="1" lang="ja-JP" altLang="en-US" dirty="0" smtClean="0"/>
                  <a:t>の構造</a:t>
                </a:r>
                <a:endParaRPr kumimoji="1" lang="en-US" altLang="ja-JP" dirty="0" smtClean="0"/>
              </a:p>
              <a:p>
                <a:pPr marL="0" indent="0" algn="ctr">
                  <a:buNone/>
                </a:pPr>
                <a:r>
                  <a:rPr kumimoji="1" lang="en-US" altLang="ja-JP" dirty="0" smtClean="0"/>
                  <a:t> </a:t>
                </a:r>
                <a:r>
                  <a:rPr kumimoji="1" lang="en-US" altLang="ja-JP" sz="6000" dirty="0" smtClean="0"/>
                  <a:t>[</a:t>
                </a: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𝑎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sz="4000" dirty="0" smtClean="0"/>
                  <a:t>[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altLang="ja-JP" dirty="0" smtClean="0"/>
                  <a:t> [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ja-JP" dirty="0" smtClean="0"/>
                  <a:t> ] </a:t>
                </a:r>
                <a:r>
                  <a:rPr lang="en-US" altLang="ja-JP" sz="4000" dirty="0" smtClean="0"/>
                  <a:t>]</a:t>
                </a:r>
                <a:r>
                  <a:rPr lang="en-US" altLang="ja-JP" dirty="0" smtClean="0"/>
                  <a:t> </a:t>
                </a:r>
                <a:r>
                  <a:rPr lang="en-US" altLang="ja-JP" sz="4800" dirty="0" smtClean="0"/>
                  <a:t>[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en-US" altLang="ja-JP" sz="4000" dirty="0" smtClean="0"/>
                  <a:t>[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altLang="ja-JP" dirty="0" smtClean="0"/>
                  <a:t> [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altLang="ja-JP" dirty="0" smtClean="0"/>
                  <a:t> ] </a:t>
                </a:r>
                <a:r>
                  <a:rPr lang="en-US" altLang="ja-JP" sz="4000" dirty="0" smtClean="0"/>
                  <a:t>]</a:t>
                </a:r>
                <a:r>
                  <a:rPr lang="en-US" altLang="ja-JP" dirty="0" smtClean="0"/>
                  <a:t> </a:t>
                </a:r>
                <a:r>
                  <a:rPr lang="en-US" altLang="ja-JP" sz="4800" dirty="0" smtClean="0"/>
                  <a:t>]</a:t>
                </a:r>
                <a:r>
                  <a:rPr lang="en-US" altLang="ja-JP" dirty="0" smtClean="0"/>
                  <a:t> [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ja-JP" dirty="0" smtClean="0"/>
                  <a:t> ] </a:t>
                </a:r>
                <a:r>
                  <a:rPr lang="en-US" altLang="ja-JP" sz="4000" dirty="0" smtClean="0"/>
                  <a:t>[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ja-JP" dirty="0" smtClean="0"/>
                  <a:t> [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kumimoji="1" lang="en-US" altLang="ja-JP" dirty="0" smtClean="0"/>
                  <a:t> ] </a:t>
                </a:r>
                <a:r>
                  <a:rPr kumimoji="1" lang="en-US" altLang="ja-JP" sz="4000" dirty="0" smtClean="0"/>
                  <a:t>]</a:t>
                </a:r>
                <a:r>
                  <a:rPr kumimoji="1" lang="en-US" altLang="ja-JP" dirty="0" smtClean="0"/>
                  <a:t> </a:t>
                </a:r>
                <a:r>
                  <a:rPr kumimoji="1" lang="en-US" altLang="ja-JP" sz="6000" dirty="0" smtClean="0"/>
                  <a:t>]</a:t>
                </a:r>
                <a:endParaRPr kumimoji="1" lang="en-US" altLang="ja-JP" sz="5400" dirty="0" smtClean="0"/>
              </a:p>
              <a:p>
                <a:pPr lvl="3"/>
                <a:endParaRPr lang="en-US" altLang="ja-JP" dirty="0" smtClean="0"/>
              </a:p>
              <a:p>
                <a:r>
                  <a:rPr kumimoji="1" lang="en-US" altLang="ja-JP" b="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𝑆</m:t>
                    </m:r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を分解</a:t>
                </a:r>
                <a:endParaRPr kumimoji="1"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</m:oMath>
                </a14:m>
                <a:endParaRPr kumimoji="1" lang="en-US" altLang="ja-JP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𝐴</m:t>
                        </m:r>
                      </m:sup>
                    </m:sSup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：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𝑆</m:t>
                    </m:r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中の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に隣接している頂点</a:t>
                </a:r>
                <a:endParaRPr kumimoji="1" lang="en-US" altLang="ja-JP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kumimoji="1" lang="en-US" altLang="ja-JP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kumimoji="1" lang="en-US" altLang="ja-JP" b="0" i="1" smtClean="0">
                        <a:latin typeface="Cambria Math"/>
                      </a:rPr>
                      <m:t>,…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：</a:t>
                </a:r>
                <a:r>
                  <a:rPr kumimoji="1" lang="en-US" altLang="ja-JP" dirty="0" smtClean="0"/>
                  <a:t> </a:t>
                </a:r>
                <a:r>
                  <a:rPr kumimoji="1" lang="en-US" altLang="ja-JP" dirty="0" err="1" smtClean="0"/>
                  <a:t>LexBFS</a:t>
                </a:r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𝐴</m:t>
                        </m:r>
                      </m:sup>
                    </m:sSup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の点まで取り出したときのリストの中身</a:t>
                </a:r>
                <a:endParaRPr kumimoji="1" lang="en-US" altLang="ja-JP" dirty="0" smtClean="0"/>
              </a:p>
              <a:p>
                <a:pPr lvl="2"/>
                <a:r>
                  <a:rPr kumimoji="1" lang="ja-JP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dirty="0" smtClean="0"/>
                  <a:t> は一般には </a:t>
                </a:r>
                <a:r>
                  <a:rPr kumimoji="1" lang="en-US" altLang="ja-JP" dirty="0" smtClean="0"/>
                  <a:t>slice </a:t>
                </a:r>
                <a:r>
                  <a:rPr kumimoji="1" lang="ja-JP" altLang="en-US" dirty="0" smtClean="0"/>
                  <a:t>とは限らない</a:t>
                </a:r>
                <a:endParaRPr kumimoji="1" lang="en-US" altLang="ja-JP" dirty="0" smtClean="0"/>
              </a:p>
              <a:p>
                <a:pPr lvl="1"/>
                <a:endParaRPr kumimoji="1" lang="ja-JP" altLang="en-US" dirty="0"/>
              </a:p>
            </p:txBody>
          </p:sp>
        </mc:Choice>
        <mc:Fallback xmlns="">
          <p:sp>
            <p:nvSpPr>
              <p:cNvPr id="6" name="コンテンツ プレースホルダー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r="-1407" b="-144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491880" y="3556671"/>
                <a:ext cx="5182111" cy="831959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ＭＳ Ｐゴシック"/>
                            </a:rPr>
                          </m:ctrlPr>
                        </m:sSupPr>
                        <m:e>
                          <m:r>
                            <a:rPr kumimoji="1" lang="en-US" altLang="ja-JP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ＭＳ Ｐゴシック"/>
                            </a:rPr>
                            <m:t>𝑆</m:t>
                          </m:r>
                        </m:e>
                        <m:sup>
                          <m:r>
                            <a:rPr kumimoji="1" lang="en-US" altLang="ja-JP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ＭＳ Ｐゴシック"/>
                            </a:rPr>
                            <m:t>𝐴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ＭＳ Ｐゴシック"/>
                            </a:rPr>
                          </m:ctrlPr>
                        </m:dPr>
                        <m:e>
                          <m:r>
                            <a:rPr kumimoji="1" lang="en-US" altLang="ja-JP" sz="24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ＭＳ Ｐゴシック"/>
                            </a:rPr>
                            <m:t>𝑎</m:t>
                          </m:r>
                        </m:e>
                      </m:d>
                      <m:r>
                        <a:rPr kumimoji="1" lang="en-US" altLang="ja-JP" sz="24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=</m:t>
                      </m:r>
                      <m:r>
                        <a:rPr kumimoji="1" lang="en-US" altLang="ja-JP" sz="24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𝑐𝑓</m:t>
                      </m:r>
                    </m:oMath>
                  </m:oMathPara>
                </a14:m>
                <a:endParaRPr kumimoji="1" lang="en-US" altLang="ja-JP" sz="2400" b="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/>
                          </a:rPr>
                        </m:ctrlPr>
                      </m:sSubPr>
                      <m:e>
                        <m:r>
                          <a:rPr kumimoji="1" lang="en-US" altLang="ja-JP" sz="2400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400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/>
                          </a:rPr>
                        </m:ctrlPr>
                      </m:dPr>
                      <m:e>
                        <m:r>
                          <a:rPr kumimoji="1" lang="en-US" altLang="ja-JP" sz="2400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/>
                          </a:rPr>
                          <m:t>𝑎</m:t>
                        </m:r>
                      </m:e>
                    </m:d>
                    <m:r>
                      <a:rPr kumimoji="1" lang="en-US" altLang="ja-JP" sz="2400" b="0" i="1" kern="0" smtClean="0">
                        <a:solidFill>
                          <a:srgbClr val="000000"/>
                        </a:solidFill>
                        <a:latin typeface="Cambria Math"/>
                        <a:ea typeface="ＭＳ Ｐゴシック"/>
                      </a:rPr>
                      <m:t>=</m:t>
                    </m:r>
                    <m:r>
                      <a:rPr kumimoji="1" lang="en-US" altLang="ja-JP" sz="2400" b="0" i="1" kern="0" smtClean="0">
                        <a:solidFill>
                          <a:srgbClr val="000000"/>
                        </a:solidFill>
                        <a:latin typeface="Cambria Math"/>
                        <a:ea typeface="ＭＳ Ｐゴシック"/>
                      </a:rPr>
                      <m:t>𝑏𝑒h</m:t>
                    </m:r>
                  </m:oMath>
                </a14:m>
                <a:r>
                  <a:rPr kumimoji="1" lang="en-US" altLang="ja-JP" sz="24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/>
                          </a:rPr>
                        </m:ctrlPr>
                      </m:sSubPr>
                      <m:e>
                        <m:r>
                          <a:rPr kumimoji="1" lang="en-US" altLang="ja-JP" sz="2400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400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/>
                          </a:rPr>
                        </m:ctrlPr>
                      </m:dPr>
                      <m:e>
                        <m:r>
                          <a:rPr kumimoji="1" lang="en-US" altLang="ja-JP" sz="2400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/>
                          </a:rPr>
                          <m:t>𝑎</m:t>
                        </m:r>
                      </m:e>
                    </m:d>
                    <m:r>
                      <a:rPr kumimoji="1" lang="en-US" altLang="ja-JP" sz="2400" b="0" i="1" kern="0" smtClean="0">
                        <a:solidFill>
                          <a:srgbClr val="000000"/>
                        </a:solidFill>
                        <a:latin typeface="Cambria Math"/>
                        <a:ea typeface="ＭＳ Ｐゴシック"/>
                      </a:rPr>
                      <m:t>=</m:t>
                    </m:r>
                    <m:r>
                      <a:rPr kumimoji="1" lang="en-US" altLang="ja-JP" sz="2400" b="0" i="1" kern="0" smtClean="0">
                        <a:solidFill>
                          <a:srgbClr val="000000"/>
                        </a:solidFill>
                        <a:latin typeface="Cambria Math"/>
                        <a:ea typeface="ＭＳ Ｐゴシック"/>
                      </a:rPr>
                      <m:t>𝑖</m:t>
                    </m:r>
                  </m:oMath>
                </a14:m>
                <a:r>
                  <a:rPr kumimoji="1" lang="en-US" altLang="ja-JP" sz="24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/>
                          </a:rPr>
                        </m:ctrlPr>
                      </m:sSubPr>
                      <m:e>
                        <m:r>
                          <a:rPr kumimoji="1" lang="en-US" altLang="ja-JP" sz="2400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/>
                          </a:rPr>
                          <m:t>𝑆</m:t>
                        </m:r>
                      </m:e>
                      <m:sub>
                        <m:r>
                          <a:rPr kumimoji="1" lang="en-US" altLang="ja-JP" sz="2400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/>
                          </a:rPr>
                        </m:ctrlPr>
                      </m:dPr>
                      <m:e>
                        <m:r>
                          <a:rPr kumimoji="1" lang="en-US" altLang="ja-JP" sz="2400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/>
                          </a:rPr>
                          <m:t>𝑎</m:t>
                        </m:r>
                      </m:e>
                    </m:d>
                    <m:r>
                      <a:rPr kumimoji="1" lang="en-US" altLang="ja-JP" sz="2400" b="0" i="1" kern="0" smtClean="0">
                        <a:solidFill>
                          <a:srgbClr val="000000"/>
                        </a:solidFill>
                        <a:latin typeface="Cambria Math"/>
                        <a:ea typeface="ＭＳ Ｐゴシック"/>
                      </a:rPr>
                      <m:t>=</m:t>
                    </m:r>
                    <m:r>
                      <a:rPr kumimoji="1" lang="en-US" altLang="ja-JP" sz="2400" b="0" i="1" kern="0" smtClean="0">
                        <a:solidFill>
                          <a:srgbClr val="000000"/>
                        </a:solidFill>
                        <a:latin typeface="Cambria Math"/>
                        <a:ea typeface="ＭＳ Ｐゴシック"/>
                      </a:rPr>
                      <m:t>𝑑𝑔</m:t>
                    </m:r>
                  </m:oMath>
                </a14:m>
                <a:endParaRPr kumimoji="1" lang="ja-JP" altLang="en-US" sz="24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556671"/>
                <a:ext cx="5182111" cy="831959"/>
              </a:xfrm>
              <a:prstGeom prst="rect">
                <a:avLst/>
              </a:prstGeom>
              <a:blipFill rotWithShape="1">
                <a:blip r:embed="rId3"/>
                <a:stretch>
                  <a:fillRect b="-15108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82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Cograph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判定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が </a:t>
                </a:r>
                <a:r>
                  <a:rPr lang="en-US" altLang="ja-JP" dirty="0" err="1" smtClean="0"/>
                  <a:t>cograph</a:t>
                </a: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であるかを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𝑂</m:t>
                    </m:r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latin typeface="Cambria Math"/>
                      </a:rPr>
                      <m:t>𝑛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𝑚</m:t>
                    </m:r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ja-JP" altLang="en-US" dirty="0" smtClean="0"/>
                  <a:t> で判定</a:t>
                </a:r>
                <a:endParaRPr lang="en-US" altLang="ja-JP" dirty="0" smtClean="0"/>
              </a:p>
              <a:p>
                <a:pPr lvl="1"/>
                <a:endParaRPr lang="en-US" altLang="ja-JP" dirty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altLang="ja-JP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に </a:t>
                </a:r>
                <a:r>
                  <a:rPr lang="en-US" altLang="ja-JP" dirty="0" err="1" smtClean="0"/>
                  <a:t>LexBFS</a:t>
                </a: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を行う</a:t>
                </a:r>
                <a:endParaRPr lang="en-US" altLang="ja-JP" dirty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altLang="ja-JP" dirty="0" smtClean="0"/>
                  <a:t>1. </a:t>
                </a:r>
                <a:r>
                  <a:rPr lang="ja-JP" altLang="en-US" dirty="0" smtClean="0"/>
                  <a:t>で</a:t>
                </a:r>
                <a:r>
                  <a:rPr lang="ja-JP" altLang="en-US" dirty="0"/>
                  <a:t>頂点</a:t>
                </a:r>
                <a:r>
                  <a:rPr lang="ja-JP" altLang="en-US" dirty="0" smtClean="0"/>
                  <a:t>を</a:t>
                </a:r>
                <a:r>
                  <a:rPr lang="ja-JP" altLang="en-US" dirty="0"/>
                  <a:t>取り出した</a:t>
                </a:r>
                <a:r>
                  <a:rPr lang="ja-JP" altLang="en-US" dirty="0" smtClean="0"/>
                  <a:t>順序を最初の順序として</a:t>
                </a:r>
                <a:r>
                  <a:rPr lang="en-US" altLang="ja-JP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に </a:t>
                </a:r>
                <a:r>
                  <a:rPr lang="en-US" altLang="ja-JP" dirty="0" err="1" smtClean="0"/>
                  <a:t>LexBFS</a:t>
                </a: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を行う</a:t>
                </a:r>
                <a:endParaRPr lang="en-US" altLang="ja-JP" dirty="0" smtClean="0"/>
              </a:p>
              <a:p>
                <a:pPr marL="1314450" lvl="2" indent="-5143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ja-JP" altLang="en-US" dirty="0" smtClean="0"/>
                  <a:t> に対する </a:t>
                </a:r>
                <a:r>
                  <a:rPr lang="en-US" altLang="ja-JP" dirty="0" err="1" smtClean="0"/>
                  <a:t>LexBFS</a:t>
                </a: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と同様に行うが</a:t>
                </a:r>
                <a:r>
                  <a:rPr lang="en-US" altLang="ja-JP" dirty="0" smtClean="0"/>
                  <a:t>, </a:t>
                </a:r>
                <a:r>
                  <a:rPr lang="ja-JP" altLang="en-US" dirty="0" smtClean="0"/>
                  <a:t>リストを隣接点とそれ以外に分けるとき</a:t>
                </a:r>
                <a:r>
                  <a:rPr lang="en-US" altLang="ja-JP" dirty="0" smtClean="0"/>
                  <a:t>, </a:t>
                </a:r>
                <a:r>
                  <a:rPr lang="ja-JP" altLang="en-US" dirty="0" smtClean="0"/>
                  <a:t>隣接点を後ろに置く</a:t>
                </a:r>
                <a:endParaRPr lang="en-US" altLang="ja-JP" dirty="0" smtClean="0"/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altLang="ja-JP" dirty="0" smtClean="0"/>
                  <a:t>1. </a:t>
                </a:r>
                <a:r>
                  <a:rPr lang="ja-JP" altLang="en-US" dirty="0" smtClean="0"/>
                  <a:t>と </a:t>
                </a:r>
                <a:r>
                  <a:rPr lang="en-US" altLang="ja-JP" dirty="0" smtClean="0"/>
                  <a:t>2. </a:t>
                </a:r>
                <a:r>
                  <a:rPr lang="ja-JP" altLang="en-US" dirty="0" smtClean="0"/>
                  <a:t>で得られる </a:t>
                </a:r>
                <a:r>
                  <a:rPr lang="en-US" altLang="ja-JP" dirty="0" smtClean="0"/>
                  <a:t>slice </a:t>
                </a:r>
                <a:r>
                  <a:rPr lang="ja-JP" altLang="en-US" dirty="0" smtClean="0"/>
                  <a:t>が「適切な性質」を持つかどうか調べる</a:t>
                </a:r>
                <a:endParaRPr lang="en-US" altLang="ja-JP" dirty="0" smtClean="0"/>
              </a:p>
              <a:p>
                <a:endParaRPr lang="en-US" altLang="ja-JP" dirty="0" smtClean="0"/>
              </a:p>
              <a:p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r="-19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7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Cograph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判定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cograph </a:t>
                </a:r>
                <a:r>
                  <a:rPr kumimoji="1" lang="ja-JP" altLang="en-US" dirty="0" smtClean="0"/>
                  <a:t>の </a:t>
                </a:r>
                <a:r>
                  <a:rPr kumimoji="1" lang="en-US" altLang="ja-JP" dirty="0" smtClean="0"/>
                  <a:t>slice </a:t>
                </a:r>
                <a:r>
                  <a:rPr lang="ja-JP" altLang="en-US" dirty="0" smtClean="0"/>
                  <a:t>が持つ性質 </a:t>
                </a:r>
                <a:r>
                  <a:rPr lang="en-US" altLang="ja-JP" dirty="0" smtClean="0"/>
                  <a:t>(</a:t>
                </a:r>
                <a:r>
                  <a:rPr lang="ja-JP" altLang="en-US" dirty="0" smtClean="0"/>
                  <a:t>証明略</a:t>
                </a:r>
                <a:r>
                  <a:rPr lang="en-US" altLang="ja-JP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𝑖</m:t>
                    </m:r>
                    <m:r>
                      <a:rPr kumimoji="1" lang="en-US" altLang="ja-JP" b="0" i="1" smtClean="0">
                        <a:latin typeface="Cambria Math"/>
                      </a:rPr>
                      <m:t>&lt;</m:t>
                    </m:r>
                    <m:r>
                      <a:rPr kumimoji="1" lang="en-US" altLang="ja-JP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lang="ja-JP" altLang="en-US" dirty="0" smtClean="0"/>
                  <a:t>に対し</a:t>
                </a:r>
                <a:r>
                  <a:rPr kumimoji="1" lang="en-US" altLang="ja-JP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dirty="0" smtClean="0"/>
                  <a:t> の頂点と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dirty="0" smtClean="0"/>
                  <a:t> の頂点を結ぶ辺は存在しない</a:t>
                </a:r>
                <a:endParaRPr kumimoji="1"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𝑣</m:t>
                    </m:r>
                    <m:r>
                      <a:rPr lang="en-US" altLang="ja-JP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𝐴</m:t>
                        </m:r>
                      </m:sup>
                    </m:sSup>
                    <m:d>
                      <m:d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と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𝑖</m:t>
                    </m:r>
                    <m:r>
                      <a:rPr lang="en-US" altLang="ja-JP" i="1">
                        <a:latin typeface="Cambria Math"/>
                      </a:rPr>
                      <m:t>&lt;</m:t>
                    </m:r>
                    <m:r>
                      <a:rPr lang="en-US" altLang="ja-JP" i="1">
                        <a:latin typeface="Cambria Math"/>
                      </a:rPr>
                      <m:t>𝑗</m:t>
                    </m:r>
                  </m:oMath>
                </a14:m>
                <a:r>
                  <a:rPr lang="ja-JP" altLang="en-US" dirty="0"/>
                  <a:t> に対し</a:t>
                </a:r>
                <a:r>
                  <a:rPr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latin typeface="Cambria Math"/>
                      </a:rPr>
                      <m:t>𝑢</m:t>
                    </m:r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dirty="0" smtClean="0"/>
                  <a:t> の頂点と隣接しているならば</a:t>
                </a:r>
                <a:r>
                  <a:rPr kumimoji="1" lang="en-US" altLang="ja-JP" dirty="0" smtClean="0"/>
                  <a:t>,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は</a:t>
                </a: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の頂点とも隣接している</a:t>
                </a:r>
                <a:endParaRPr kumimoji="1" lang="en-US" altLang="ja-JP" dirty="0" smtClean="0"/>
              </a:p>
              <a:p>
                <a:pPr lvl="2"/>
                <a:r>
                  <a:rPr lang="ja-JP" altLang="en-US" dirty="0" smtClean="0"/>
                  <a:t>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latin typeface="Cambria Math"/>
                      </a:rPr>
                      <m:t>𝑢</m:t>
                    </m:r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lang="ja-JP" altLang="en-US" dirty="0" smtClean="0"/>
                  <a:t>内</a:t>
                </a:r>
                <a:r>
                  <a:rPr lang="ja-JP" altLang="en-US" dirty="0"/>
                  <a:t>で</a:t>
                </a:r>
                <a:r>
                  <a:rPr lang="ja-JP" altLang="en-US" dirty="0" smtClean="0"/>
                  <a:t>は</a:t>
                </a:r>
                <a:r>
                  <a:rPr lang="en-US" altLang="ja-JP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𝐴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latin typeface="Cambria Math"/>
                      </a:rPr>
                      <m:t>𝑢</m:t>
                    </m:r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のどの頂点と隣接しているかは同じであることに注意</a:t>
                </a:r>
                <a:endParaRPr kumimoji="1" lang="en-US" altLang="ja-JP" dirty="0" smtClean="0"/>
              </a:p>
              <a:p>
                <a:pPr lvl="3"/>
                <a:endParaRPr lang="en-US" altLang="ja-JP" dirty="0"/>
              </a:p>
              <a:p>
                <a:r>
                  <a:rPr lang="ja-JP" altLang="en-US" dirty="0" smtClean="0"/>
                  <a:t>計算量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𝑂</m:t>
                    </m:r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latin typeface="Cambria Math"/>
                      </a:rPr>
                      <m:t>𝑛</m:t>
                    </m:r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r>
                      <a:rPr lang="en-US" altLang="ja-JP" b="0" i="1" smtClean="0">
                        <a:latin typeface="Cambria Math"/>
                      </a:rPr>
                      <m:t>𝑚</m:t>
                    </m:r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endParaRPr kumimoji="1" lang="en-US" altLang="ja-JP" dirty="0" smtClean="0"/>
              </a:p>
              <a:p>
                <a:pPr marL="457200" lvl="1" indent="0">
                  <a:buNone/>
                </a:pPr>
                <a:endParaRPr kumimoji="1" lang="en-US" altLang="ja-JP" dirty="0" smtClean="0"/>
              </a:p>
              <a:p>
                <a:pPr lvl="2"/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r="-1333" b="-82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4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Cograph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判定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350023" y="3428895"/>
                <a:ext cx="1080120" cy="4001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𝑐</m:t>
                      </m:r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</m:t>
                      </m:r>
                      <m:r>
                        <a:rPr kumimoji="1" lang="en-US" altLang="ja-JP" sz="200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𝑓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023" y="3428895"/>
                <a:ext cx="1080120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4706"/>
                </a:stretch>
              </a:blipFill>
              <a:ln w="12700"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705521" y="3430437"/>
                <a:ext cx="367538" cy="40011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</m:t>
                      </m:r>
                      <m:r>
                        <a:rPr kumimoji="1" lang="en-US" altLang="ja-JP" sz="2000" i="1" kern="0" dirty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𝑎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521" y="3430437"/>
                <a:ext cx="36753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721175" y="3430437"/>
                <a:ext cx="1512169" cy="4001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𝑏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𝑒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h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175" y="3430437"/>
                <a:ext cx="1512169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022431" y="3428895"/>
                <a:ext cx="1080120" cy="4001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𝑑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     </m:t>
                      </m:r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𝑔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431" y="3428895"/>
                <a:ext cx="1080120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7353"/>
                </a:stretch>
              </a:blipFill>
              <a:ln w="12700"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349422" y="3428895"/>
                <a:ext cx="576065" cy="40011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4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𝑖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22" y="3428895"/>
                <a:ext cx="576065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chemeClr val="accent4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フリーフォーム 14"/>
          <p:cNvSpPr/>
          <p:nvPr/>
        </p:nvSpPr>
        <p:spPr>
          <a:xfrm>
            <a:off x="1910476" y="3861072"/>
            <a:ext cx="727579" cy="234908"/>
          </a:xfrm>
          <a:custGeom>
            <a:avLst/>
            <a:gdLst>
              <a:gd name="connsiteX0" fmla="*/ 600891 w 600891"/>
              <a:gd name="connsiteY0" fmla="*/ 0 h 300446"/>
              <a:gd name="connsiteX1" fmla="*/ 300445 w 600891"/>
              <a:gd name="connsiteY1" fmla="*/ 300446 h 300446"/>
              <a:gd name="connsiteX2" fmla="*/ 0 w 600891"/>
              <a:gd name="connsiteY2" fmla="*/ 0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00446">
                <a:moveTo>
                  <a:pt x="600891" y="0"/>
                </a:moveTo>
                <a:cubicBezTo>
                  <a:pt x="500742" y="150223"/>
                  <a:pt x="400593" y="300446"/>
                  <a:pt x="300445" y="300446"/>
                </a:cubicBezTo>
                <a:cubicBezTo>
                  <a:pt x="200297" y="300446"/>
                  <a:pt x="100148" y="150223"/>
                  <a:pt x="0" y="0"/>
                </a:cubicBezTo>
              </a:path>
            </a:pathLst>
          </a:custGeom>
          <a:ln w="254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 flipV="1">
            <a:off x="2638055" y="3165005"/>
            <a:ext cx="1407156" cy="265432"/>
          </a:xfrm>
          <a:custGeom>
            <a:avLst/>
            <a:gdLst>
              <a:gd name="connsiteX0" fmla="*/ 600891 w 600891"/>
              <a:gd name="connsiteY0" fmla="*/ 0 h 300446"/>
              <a:gd name="connsiteX1" fmla="*/ 300445 w 600891"/>
              <a:gd name="connsiteY1" fmla="*/ 300446 h 300446"/>
              <a:gd name="connsiteX2" fmla="*/ 0 w 600891"/>
              <a:gd name="connsiteY2" fmla="*/ 0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00446">
                <a:moveTo>
                  <a:pt x="600891" y="0"/>
                </a:moveTo>
                <a:cubicBezTo>
                  <a:pt x="500742" y="150223"/>
                  <a:pt x="400593" y="300446"/>
                  <a:pt x="300445" y="300446"/>
                </a:cubicBezTo>
                <a:cubicBezTo>
                  <a:pt x="200297" y="300446"/>
                  <a:pt x="100148" y="150223"/>
                  <a:pt x="0" y="0"/>
                </a:cubicBezTo>
              </a:path>
            </a:pathLst>
          </a:custGeom>
          <a:ln w="254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1889290" y="3861072"/>
            <a:ext cx="1180813" cy="387308"/>
          </a:xfrm>
          <a:custGeom>
            <a:avLst/>
            <a:gdLst>
              <a:gd name="connsiteX0" fmla="*/ 600891 w 600891"/>
              <a:gd name="connsiteY0" fmla="*/ 0 h 300446"/>
              <a:gd name="connsiteX1" fmla="*/ 300445 w 600891"/>
              <a:gd name="connsiteY1" fmla="*/ 300446 h 300446"/>
              <a:gd name="connsiteX2" fmla="*/ 0 w 600891"/>
              <a:gd name="connsiteY2" fmla="*/ 0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00446">
                <a:moveTo>
                  <a:pt x="600891" y="0"/>
                </a:moveTo>
                <a:cubicBezTo>
                  <a:pt x="500742" y="150223"/>
                  <a:pt x="400593" y="300446"/>
                  <a:pt x="300445" y="300446"/>
                </a:cubicBezTo>
                <a:cubicBezTo>
                  <a:pt x="200297" y="300446"/>
                  <a:pt x="100148" y="150223"/>
                  <a:pt x="0" y="0"/>
                </a:cubicBezTo>
              </a:path>
            </a:pathLst>
          </a:custGeom>
          <a:ln w="254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 flipV="1">
            <a:off x="2638055" y="3016815"/>
            <a:ext cx="1839204" cy="412079"/>
          </a:xfrm>
          <a:custGeom>
            <a:avLst/>
            <a:gdLst>
              <a:gd name="connsiteX0" fmla="*/ 600891 w 600891"/>
              <a:gd name="connsiteY0" fmla="*/ 0 h 300446"/>
              <a:gd name="connsiteX1" fmla="*/ 300445 w 600891"/>
              <a:gd name="connsiteY1" fmla="*/ 300446 h 300446"/>
              <a:gd name="connsiteX2" fmla="*/ 0 w 600891"/>
              <a:gd name="connsiteY2" fmla="*/ 0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00446">
                <a:moveTo>
                  <a:pt x="600891" y="0"/>
                </a:moveTo>
                <a:cubicBezTo>
                  <a:pt x="500742" y="150223"/>
                  <a:pt x="400593" y="300446"/>
                  <a:pt x="300445" y="300446"/>
                </a:cubicBezTo>
                <a:cubicBezTo>
                  <a:pt x="200297" y="300446"/>
                  <a:pt x="100148" y="150223"/>
                  <a:pt x="0" y="0"/>
                </a:cubicBezTo>
              </a:path>
            </a:pathLst>
          </a:custGeom>
          <a:ln w="254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 flipV="1">
            <a:off x="2638055" y="2872800"/>
            <a:ext cx="2256507" cy="556094"/>
          </a:xfrm>
          <a:custGeom>
            <a:avLst/>
            <a:gdLst>
              <a:gd name="connsiteX0" fmla="*/ 600891 w 600891"/>
              <a:gd name="connsiteY0" fmla="*/ 0 h 300446"/>
              <a:gd name="connsiteX1" fmla="*/ 300445 w 600891"/>
              <a:gd name="connsiteY1" fmla="*/ 300446 h 300446"/>
              <a:gd name="connsiteX2" fmla="*/ 0 w 600891"/>
              <a:gd name="connsiteY2" fmla="*/ 0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00446">
                <a:moveTo>
                  <a:pt x="600891" y="0"/>
                </a:moveTo>
                <a:cubicBezTo>
                  <a:pt x="500742" y="150223"/>
                  <a:pt x="400593" y="300446"/>
                  <a:pt x="300445" y="300446"/>
                </a:cubicBezTo>
                <a:cubicBezTo>
                  <a:pt x="200297" y="300446"/>
                  <a:pt x="100148" y="150223"/>
                  <a:pt x="0" y="0"/>
                </a:cubicBezTo>
              </a:path>
            </a:pathLst>
          </a:custGeom>
          <a:ln w="254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3059188" y="3830547"/>
            <a:ext cx="2578265" cy="394021"/>
          </a:xfrm>
          <a:custGeom>
            <a:avLst/>
            <a:gdLst>
              <a:gd name="connsiteX0" fmla="*/ 600891 w 600891"/>
              <a:gd name="connsiteY0" fmla="*/ 0 h 300446"/>
              <a:gd name="connsiteX1" fmla="*/ 300445 w 600891"/>
              <a:gd name="connsiteY1" fmla="*/ 300446 h 300446"/>
              <a:gd name="connsiteX2" fmla="*/ 0 w 600891"/>
              <a:gd name="connsiteY2" fmla="*/ 0 h 30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0891" h="300446">
                <a:moveTo>
                  <a:pt x="600891" y="0"/>
                </a:moveTo>
                <a:cubicBezTo>
                  <a:pt x="500742" y="150223"/>
                  <a:pt x="400593" y="300446"/>
                  <a:pt x="300445" y="300446"/>
                </a:cubicBezTo>
                <a:cubicBezTo>
                  <a:pt x="200297" y="300446"/>
                  <a:pt x="100148" y="150223"/>
                  <a:pt x="0" y="0"/>
                </a:cubicBezTo>
              </a:path>
            </a:pathLst>
          </a:custGeom>
          <a:ln w="254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コンテンツ プレースホルダー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kumimoji="1" lang="en-US" altLang="ja-JP" sz="6000" dirty="0" smtClean="0"/>
                  <a:t>[</a:t>
                </a: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𝑎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sz="4000" dirty="0" smtClean="0"/>
                  <a:t>[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altLang="ja-JP" dirty="0" smtClean="0"/>
                  <a:t> [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ja-JP" dirty="0" smtClean="0"/>
                  <a:t> ] </a:t>
                </a:r>
                <a:r>
                  <a:rPr lang="en-US" altLang="ja-JP" sz="4000" dirty="0" smtClean="0"/>
                  <a:t>]</a:t>
                </a:r>
                <a:r>
                  <a:rPr lang="en-US" altLang="ja-JP" dirty="0" smtClean="0"/>
                  <a:t> </a:t>
                </a:r>
                <a:r>
                  <a:rPr lang="en-US" altLang="ja-JP" sz="4800" dirty="0" smtClean="0"/>
                  <a:t>[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en-US" altLang="ja-JP" sz="4000" dirty="0" smtClean="0"/>
                  <a:t>[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altLang="ja-JP" dirty="0" smtClean="0"/>
                  <a:t> [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altLang="ja-JP" dirty="0" smtClean="0"/>
                  <a:t> ] </a:t>
                </a:r>
                <a:r>
                  <a:rPr lang="en-US" altLang="ja-JP" sz="4000" dirty="0" smtClean="0"/>
                  <a:t>]</a:t>
                </a:r>
                <a:r>
                  <a:rPr lang="en-US" altLang="ja-JP" dirty="0" smtClean="0"/>
                  <a:t> </a:t>
                </a:r>
                <a:r>
                  <a:rPr lang="en-US" altLang="ja-JP" sz="4800" dirty="0" smtClean="0"/>
                  <a:t>]</a:t>
                </a:r>
                <a:r>
                  <a:rPr lang="en-US" altLang="ja-JP" dirty="0" smtClean="0"/>
                  <a:t> [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ja-JP" dirty="0" smtClean="0"/>
                  <a:t> ] </a:t>
                </a:r>
                <a:r>
                  <a:rPr lang="en-US" altLang="ja-JP" sz="4000" dirty="0" smtClean="0"/>
                  <a:t>[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en-US" altLang="ja-JP" dirty="0" smtClean="0"/>
                  <a:t> [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kumimoji="1" lang="en-US" altLang="ja-JP" dirty="0" smtClean="0"/>
                  <a:t> ] </a:t>
                </a:r>
                <a:r>
                  <a:rPr kumimoji="1" lang="en-US" altLang="ja-JP" sz="4000" dirty="0" smtClean="0"/>
                  <a:t>]</a:t>
                </a:r>
                <a:r>
                  <a:rPr kumimoji="1" lang="en-US" altLang="ja-JP" dirty="0" smtClean="0"/>
                  <a:t> </a:t>
                </a:r>
                <a:r>
                  <a:rPr kumimoji="1" lang="en-US" altLang="ja-JP" sz="6000" dirty="0" smtClean="0"/>
                  <a:t>]</a:t>
                </a:r>
              </a:p>
              <a:p>
                <a:pPr lvl="0"/>
                <a:endParaRPr lang="en-US" altLang="ja-JP" dirty="0" smtClean="0">
                  <a:solidFill>
                    <a:srgbClr val="000000"/>
                  </a:solidFill>
                </a:endParaRPr>
              </a:p>
              <a:p>
                <a:pPr lvl="0"/>
                <a:endParaRPr lang="en-US" altLang="ja-JP" dirty="0">
                  <a:solidFill>
                    <a:srgbClr val="000000"/>
                  </a:solidFill>
                </a:endParaRPr>
              </a:p>
              <a:p>
                <a:pPr lvl="0"/>
                <a:endParaRPr lang="en-US" altLang="ja-JP" dirty="0" smtClean="0">
                  <a:solidFill>
                    <a:srgbClr val="000000"/>
                  </a:solidFill>
                </a:endParaRPr>
              </a:p>
              <a:p>
                <a:pPr lvl="0"/>
                <a:endParaRPr lang="en-US" altLang="ja-JP" dirty="0">
                  <a:solidFill>
                    <a:srgbClr val="0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𝐴</m:t>
                        </m:r>
                      </m:sup>
                    </m:sSup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dirty="0" smtClean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dirty="0" smtClean="0">
                    <a:solidFill>
                      <a:srgbClr val="000000"/>
                    </a:solidFill>
                  </a:rPr>
                  <a:t>の点は</a:t>
                </a:r>
                <a:r>
                  <a:rPr lang="en-US" altLang="ja-JP" dirty="0" smtClean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dirty="0" smtClean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dirty="0" smtClean="0">
                    <a:solidFill>
                      <a:srgbClr val="000000"/>
                    </a:solidFill>
                  </a:rPr>
                  <a:t>に</a:t>
                </a:r>
                <a:r>
                  <a:rPr lang="ja-JP" altLang="en-US" dirty="0">
                    <a:solidFill>
                      <a:srgbClr val="000000"/>
                    </a:solidFill>
                  </a:rPr>
                  <a:t>対して</a:t>
                </a:r>
                <a:r>
                  <a:rPr lang="ja-JP" altLang="en-US" dirty="0" smtClean="0">
                    <a:solidFill>
                      <a:srgbClr val="000000"/>
                    </a:solidFill>
                  </a:rPr>
                  <a:t>は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altLang="ja-JP" dirty="0" smtClean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dirty="0" smtClean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dirty="0" smtClean="0">
                    <a:solidFill>
                      <a:srgbClr val="000000"/>
                    </a:solidFill>
                  </a:rPr>
                  <a:t>に対しては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ja-JP" dirty="0" smtClean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dirty="0" smtClean="0">
                    <a:solidFill>
                      <a:srgbClr val="000000"/>
                    </a:solidFill>
                  </a:rPr>
                  <a:t>で隣接</a:t>
                </a:r>
                <a:endParaRPr lang="en-US" altLang="ja-JP" dirty="0" smtClean="0">
                  <a:solidFill>
                    <a:srgbClr val="00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altLang="ja-JP" dirty="0" smtClean="0">
                    <a:solidFill>
                      <a:srgbClr val="000000"/>
                    </a:solidFill>
                  </a:rPr>
                  <a:t>	</a:t>
                </a:r>
                <a:r>
                  <a:rPr lang="ja-JP" altLang="en-US" dirty="0" smtClean="0">
                    <a:solidFill>
                      <a:srgbClr val="000000"/>
                    </a:solidFill>
                  </a:rPr>
                  <a:t>→ </a:t>
                </a:r>
                <a:r>
                  <a:rPr lang="en-US" altLang="ja-JP" dirty="0" err="1" smtClean="0">
                    <a:solidFill>
                      <a:srgbClr val="000000"/>
                    </a:solidFill>
                  </a:rPr>
                  <a:t>cograph</a:t>
                </a:r>
                <a:r>
                  <a:rPr lang="ja-JP" altLang="en-US" dirty="0" smtClean="0">
                    <a:solidFill>
                      <a:srgbClr val="000000"/>
                    </a:solidFill>
                  </a:rPr>
                  <a:t> でない</a:t>
                </a:r>
                <a:endParaRPr lang="en-US" altLang="ja-JP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コンテンツ プレースホルダー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7"/>
                <a:stretch>
                  <a:fillRect l="-741" t="-4043" r="-741" b="-98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2316178" y="4249970"/>
                <a:ext cx="1241479" cy="524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ＭＳ Ｐゴシック"/>
                            </a:rPr>
                          </m:ctrlPr>
                        </m:sSupPr>
                        <m:e>
                          <m:r>
                            <a:rPr kumimoji="1" lang="en-US" altLang="ja-JP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ＭＳ Ｐゴシック"/>
                            </a:rPr>
                            <m:t>𝑆</m:t>
                          </m:r>
                        </m:e>
                        <m:sup>
                          <m:r>
                            <a:rPr kumimoji="1" lang="en-US" altLang="ja-JP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ＭＳ Ｐゴシック"/>
                            </a:rPr>
                            <m:t>𝐴</m:t>
                          </m:r>
                        </m:sup>
                      </m:sSup>
                      <m:r>
                        <a:rPr kumimoji="1" lang="en-US" altLang="ja-JP" sz="28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(</m:t>
                      </m:r>
                      <m:r>
                        <a:rPr kumimoji="1" lang="en-US" altLang="ja-JP" sz="28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𝑎</m:t>
                      </m:r>
                      <m:r>
                        <a:rPr kumimoji="1" lang="en-US" altLang="ja-JP" sz="28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)</m:t>
                      </m:r>
                    </m:oMath>
                  </m:oMathPara>
                </a14:m>
                <a:endParaRPr kumimoji="1" lang="ja-JP" altLang="en-US" sz="28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178" y="4249970"/>
                <a:ext cx="1241479" cy="52437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3788919" y="4251560"/>
                <a:ext cx="1241479" cy="524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ＭＳ Ｐゴシック"/>
                            </a:rPr>
                          </m:ctrlPr>
                        </m:sSubPr>
                        <m:e>
                          <m:r>
                            <a:rPr kumimoji="1" lang="en-US" altLang="ja-JP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ＭＳ Ｐゴシック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ＭＳ Ｐゴシック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8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(</m:t>
                      </m:r>
                      <m:r>
                        <a:rPr kumimoji="1" lang="en-US" altLang="ja-JP" sz="28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𝑎</m:t>
                      </m:r>
                      <m:r>
                        <a:rPr kumimoji="1" lang="en-US" altLang="ja-JP" sz="28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)</m:t>
                      </m:r>
                    </m:oMath>
                  </m:oMathPara>
                </a14:m>
                <a:endParaRPr kumimoji="1" lang="ja-JP" altLang="en-US" sz="28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919" y="4251560"/>
                <a:ext cx="1241479" cy="52437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123307" y="4257014"/>
                <a:ext cx="1241479" cy="524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ＭＳ Ｐゴシック"/>
                            </a:rPr>
                          </m:ctrlPr>
                        </m:sSubPr>
                        <m:e>
                          <m:r>
                            <a:rPr kumimoji="1" lang="en-US" altLang="ja-JP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ＭＳ Ｐゴシック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ＭＳ Ｐゴシック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8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(</m:t>
                      </m:r>
                      <m:r>
                        <a:rPr kumimoji="1" lang="en-US" altLang="ja-JP" sz="28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𝑎</m:t>
                      </m:r>
                      <m:r>
                        <a:rPr kumimoji="1" lang="en-US" altLang="ja-JP" sz="28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)</m:t>
                      </m:r>
                    </m:oMath>
                  </m:oMathPara>
                </a14:m>
                <a:endParaRPr kumimoji="1" lang="ja-JP" altLang="en-US" sz="28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307" y="4257014"/>
                <a:ext cx="1241479" cy="52437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6090094" y="4262468"/>
                <a:ext cx="1241479" cy="524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ＭＳ Ｐゴシック"/>
                            </a:rPr>
                          </m:ctrlPr>
                        </m:sSubPr>
                        <m:e>
                          <m:r>
                            <a:rPr kumimoji="1" lang="en-US" altLang="ja-JP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ＭＳ Ｐゴシック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2800" b="0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ＭＳ Ｐゴシック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8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(</m:t>
                      </m:r>
                      <m:r>
                        <a:rPr kumimoji="1" lang="en-US" altLang="ja-JP" sz="28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𝑎</m:t>
                      </m:r>
                      <m:r>
                        <a:rPr kumimoji="1" lang="en-US" altLang="ja-JP" sz="28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)</m:t>
                      </m:r>
                    </m:oMath>
                  </m:oMathPara>
                </a14:m>
                <a:endParaRPr kumimoji="1" lang="ja-JP" altLang="en-US" sz="28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094" y="4262468"/>
                <a:ext cx="1241479" cy="52437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1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Cograph </a:t>
                </a:r>
                <a:r>
                  <a:rPr kumimoji="1" lang="ja-JP" altLang="en-US" dirty="0" smtClean="0"/>
                  <a:t>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元のグラフも </a:t>
                </a:r>
                <a:r>
                  <a:rPr kumimoji="1" lang="en-US" altLang="ja-JP" dirty="0" smtClean="0"/>
                  <a:t>complement </a:t>
                </a:r>
                <a:r>
                  <a:rPr kumimoji="1" lang="ja-JP" altLang="en-US" dirty="0" smtClean="0"/>
                  <a:t>も連結なグラフ</a:t>
                </a:r>
                <a:endParaRPr kumimoji="1" lang="en-US" altLang="ja-JP" dirty="0" smtClean="0"/>
              </a:p>
              <a:p>
                <a:pPr lvl="1"/>
                <a:r>
                  <a:rPr lang="en-US" altLang="ja-JP" dirty="0" smtClean="0"/>
                  <a:t>1 </a:t>
                </a:r>
                <a:r>
                  <a:rPr lang="ja-JP" altLang="en-US" dirty="0" smtClean="0"/>
                  <a:t>頂点からなるグラフ</a:t>
                </a:r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ja-JP" dirty="0" smtClean="0"/>
                  <a:t> (complement </a:t>
                </a:r>
                <a:r>
                  <a:rPr lang="ja-JP" altLang="en-US" dirty="0" smtClean="0"/>
                  <a:t>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ja-JP" dirty="0" smtClean="0"/>
                  <a:t>)</a:t>
                </a:r>
              </a:p>
              <a:p>
                <a:pPr lvl="1"/>
                <a:endParaRPr lang="en-US" altLang="ja-JP" dirty="0" smtClean="0"/>
              </a:p>
              <a:p>
                <a:pPr lvl="1"/>
                <a:endParaRPr lang="en-US" altLang="ja-JP" dirty="0"/>
              </a:p>
              <a:p>
                <a:r>
                  <a:rPr lang="ja-JP" altLang="en-US" dirty="0" smtClean="0"/>
                  <a:t>実は</a:t>
                </a:r>
                <a:r>
                  <a:rPr lang="en-US" altLang="ja-JP" dirty="0" smtClean="0"/>
                  <a:t>, </a:t>
                </a:r>
                <a:r>
                  <a:rPr lang="en-US" altLang="ja-JP" dirty="0" err="1" smtClean="0"/>
                  <a:t>cograph</a:t>
                </a: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であることは</a:t>
                </a:r>
                <a:r>
                  <a:rPr lang="en-US" altLang="ja-JP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を含まない</a:t>
                </a:r>
                <a:r>
                  <a:rPr lang="ja-JP" altLang="en-US" dirty="0"/>
                  <a:t>こと</a:t>
                </a:r>
                <a:r>
                  <a:rPr lang="ja-JP" altLang="en-US" dirty="0" smtClean="0"/>
                  <a:t>と同値</a:t>
                </a:r>
                <a:endParaRPr lang="en-US" altLang="ja-JP" dirty="0" smtClean="0"/>
              </a:p>
              <a:p>
                <a:pPr lvl="2"/>
                <a:r>
                  <a:rPr lang="ja-JP" altLang="en-US" b="0" dirty="0" smtClean="0"/>
                  <a:t>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ja-JP" altLang="en-US" dirty="0" smtClean="0"/>
                  <a:t> を含む」とは</a:t>
                </a:r>
                <a:r>
                  <a:rPr lang="en-US" altLang="ja-JP" dirty="0" smtClean="0"/>
                  <a:t>, </a:t>
                </a:r>
                <a:r>
                  <a:rPr lang="ja-JP" altLang="en-US" dirty="0" smtClean="0"/>
                  <a:t>単に </a:t>
                </a:r>
                <a:r>
                  <a:rPr lang="en-US" altLang="ja-JP" dirty="0" smtClean="0"/>
                  <a:t>4 </a:t>
                </a:r>
                <a:r>
                  <a:rPr lang="ja-JP" altLang="en-US" dirty="0" smtClean="0"/>
                  <a:t>頂点からなるパスが存在するだけでなく</a:t>
                </a:r>
                <a:r>
                  <a:rPr lang="en-US" altLang="ja-JP" dirty="0" smtClean="0"/>
                  <a:t>, </a:t>
                </a:r>
                <a:r>
                  <a:rPr lang="ja-JP" altLang="en-US" dirty="0" smtClean="0"/>
                  <a:t>上図の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𝑎𝑐</m:t>
                    </m:r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r>
                      <a:rPr lang="en-US" altLang="ja-JP" b="0" i="1" smtClean="0">
                        <a:latin typeface="Cambria Math"/>
                      </a:rPr>
                      <m:t>𝑎𝑑</m:t>
                    </m:r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r>
                      <a:rPr lang="en-US" altLang="ja-JP" b="0" i="1" smtClean="0">
                        <a:latin typeface="Cambria Math"/>
                      </a:rPr>
                      <m:t>𝑏𝑑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に対応する箇所に辺がないことも要する</a:t>
                </a:r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156" r="-1407" b="-102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/楕円 15"/>
          <p:cNvSpPr/>
          <p:nvPr/>
        </p:nvSpPr>
        <p:spPr>
          <a:xfrm>
            <a:off x="5936130" y="227594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936130" y="367057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7664322" y="227594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7664322" y="367057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>
            <a:stCxn id="16" idx="4"/>
            <a:endCxn id="17" idx="0"/>
          </p:cNvCxnSpPr>
          <p:nvPr/>
        </p:nvCxnSpPr>
        <p:spPr>
          <a:xfrm>
            <a:off x="6116130" y="2635944"/>
            <a:ext cx="0" cy="1034634"/>
          </a:xfrm>
          <a:prstGeom prst="line">
            <a:avLst/>
          </a:prstGeom>
          <a:ln w="25400">
            <a:solidFill>
              <a:srgbClr val="39F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7" idx="6"/>
            <a:endCxn id="19" idx="2"/>
          </p:cNvCxnSpPr>
          <p:nvPr/>
        </p:nvCxnSpPr>
        <p:spPr>
          <a:xfrm>
            <a:off x="6296130" y="3850578"/>
            <a:ext cx="1368192" cy="0"/>
          </a:xfrm>
          <a:prstGeom prst="line">
            <a:avLst/>
          </a:prstGeom>
          <a:ln w="25400">
            <a:solidFill>
              <a:srgbClr val="39F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9" idx="0"/>
            <a:endCxn id="18" idx="4"/>
          </p:cNvCxnSpPr>
          <p:nvPr/>
        </p:nvCxnSpPr>
        <p:spPr>
          <a:xfrm flipV="1">
            <a:off x="7844322" y="2635944"/>
            <a:ext cx="0" cy="1034634"/>
          </a:xfrm>
          <a:prstGeom prst="line">
            <a:avLst/>
          </a:prstGeom>
          <a:ln w="25400">
            <a:solidFill>
              <a:srgbClr val="39F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6"/>
            <a:endCxn id="18" idx="2"/>
          </p:cNvCxnSpPr>
          <p:nvPr/>
        </p:nvCxnSpPr>
        <p:spPr>
          <a:xfrm>
            <a:off x="6296130" y="2455944"/>
            <a:ext cx="1368192" cy="0"/>
          </a:xfrm>
          <a:prstGeom prst="line">
            <a:avLst/>
          </a:prstGeom>
          <a:ln w="254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6" idx="5"/>
            <a:endCxn id="19" idx="1"/>
          </p:cNvCxnSpPr>
          <p:nvPr/>
        </p:nvCxnSpPr>
        <p:spPr>
          <a:xfrm>
            <a:off x="6243409" y="2583223"/>
            <a:ext cx="1473634" cy="1140076"/>
          </a:xfrm>
          <a:prstGeom prst="line">
            <a:avLst/>
          </a:prstGeom>
          <a:ln w="254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7" idx="7"/>
            <a:endCxn id="18" idx="3"/>
          </p:cNvCxnSpPr>
          <p:nvPr/>
        </p:nvCxnSpPr>
        <p:spPr>
          <a:xfrm flipV="1">
            <a:off x="6243409" y="2583223"/>
            <a:ext cx="1473634" cy="1140076"/>
          </a:xfrm>
          <a:prstGeom prst="line">
            <a:avLst/>
          </a:prstGeom>
          <a:ln w="254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648078" y="2225111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78" y="2225111"/>
                <a:ext cx="93610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5648078" y="3619745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78" y="3619745"/>
                <a:ext cx="9361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7376270" y="3619744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270" y="3619744"/>
                <a:ext cx="93610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7376270" y="2225111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270" y="2225111"/>
                <a:ext cx="9361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7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特殊な辺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単純グラフ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多重辺やループを含まないグラフ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今回よくでてくるのは無向単純グラフ</a:t>
            </a:r>
            <a:endParaRPr kumimoji="1" lang="en-US" altLang="ja-JP" dirty="0" smtClean="0"/>
          </a:p>
        </p:txBody>
      </p:sp>
      <p:sp>
        <p:nvSpPr>
          <p:cNvPr id="4" name="円/楕円 3"/>
          <p:cNvSpPr/>
          <p:nvPr/>
        </p:nvSpPr>
        <p:spPr>
          <a:xfrm>
            <a:off x="1732654" y="290816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275856" y="312833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6130996" y="3215445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8" name="曲線コネクタ 7"/>
          <p:cNvCxnSpPr>
            <a:stCxn id="4" idx="7"/>
            <a:endCxn id="5" idx="1"/>
          </p:cNvCxnSpPr>
          <p:nvPr/>
        </p:nvCxnSpPr>
        <p:spPr>
          <a:xfrm rot="16200000" flipH="1">
            <a:off x="2574171" y="2426649"/>
            <a:ext cx="220167" cy="1288644"/>
          </a:xfrm>
          <a:prstGeom prst="curvedConnector3">
            <a:avLst>
              <a:gd name="adj1" fmla="val -38779"/>
            </a:avLst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曲線コネクタ 10"/>
          <p:cNvCxnSpPr>
            <a:stCxn id="4" idx="5"/>
            <a:endCxn id="5" idx="3"/>
          </p:cNvCxnSpPr>
          <p:nvPr/>
        </p:nvCxnSpPr>
        <p:spPr>
          <a:xfrm rot="16200000" flipH="1">
            <a:off x="2574172" y="2681207"/>
            <a:ext cx="220167" cy="1288644"/>
          </a:xfrm>
          <a:prstGeom prst="curvedConnector3">
            <a:avLst>
              <a:gd name="adj1" fmla="val 132846"/>
            </a:avLst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線コネクタ 13"/>
          <p:cNvCxnSpPr/>
          <p:nvPr/>
        </p:nvCxnSpPr>
        <p:spPr>
          <a:xfrm rot="16200000" flipH="1">
            <a:off x="6220994" y="3305444"/>
            <a:ext cx="307279" cy="127279"/>
          </a:xfrm>
          <a:prstGeom prst="curvedConnector5">
            <a:avLst>
              <a:gd name="adj1" fmla="val -155166"/>
              <a:gd name="adj2" fmla="val 813659"/>
              <a:gd name="adj3" fmla="val 174395"/>
            </a:avLst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460119" y="190003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多重辺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80112" y="190003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ループ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44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Cograph </a:t>
                </a:r>
                <a:r>
                  <a:rPr lang="ja-JP" altLang="en-US" dirty="0" smtClean="0"/>
                  <a:t>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err="1" smtClean="0"/>
                  <a:t>cograph</a:t>
                </a:r>
                <a:r>
                  <a:rPr kumimoji="1" lang="en-US" altLang="ja-JP" dirty="0" smtClean="0"/>
                  <a:t> </a:t>
                </a:r>
                <a:r>
                  <a:rPr lang="ja-JP" altLang="en-US" dirty="0"/>
                  <a:t>は</a:t>
                </a:r>
                <a:r>
                  <a:rPr kumimoji="1" lang="ja-JP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を含まない</a:t>
                </a:r>
                <a:endParaRPr kumimoji="1" lang="en-US" altLang="ja-JP" dirty="0" smtClean="0"/>
              </a:p>
              <a:p>
                <a:pPr lvl="1"/>
                <a:r>
                  <a:rPr lang="en-US" altLang="ja-JP" dirty="0" smtClean="0"/>
                  <a:t>(</a:t>
                </a:r>
                <a:r>
                  <a:rPr lang="ja-JP" altLang="en-US" dirty="0" smtClean="0"/>
                  <a:t>証明</a:t>
                </a:r>
                <a:r>
                  <a:rPr lang="en-US" altLang="ja-JP" dirty="0" smtClean="0"/>
                  <a:t>)</a:t>
                </a:r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altLang="ja-JP" dirty="0" smtClean="0"/>
                  <a:t>1 </a:t>
                </a:r>
                <a:r>
                  <a:rPr lang="ja-JP" altLang="en-US" dirty="0" smtClean="0"/>
                  <a:t>頂点からなるグラフは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を含まない</a:t>
                </a:r>
                <a:endParaRPr lang="en-US" altLang="ja-JP" dirty="0" smtClean="0"/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を含まない</a:t>
                </a:r>
                <a:r>
                  <a:rPr lang="ja-JP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b="0" i="1" dirty="0" smtClean="0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altLang="ja-JP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を含まない</a:t>
                </a:r>
                <a:endParaRPr lang="en-US" altLang="ja-JP" dirty="0"/>
              </a:p>
              <a:p>
                <a:pPr marL="1371600" lvl="2" indent="-457200">
                  <a:buFont typeface="+mj-lt"/>
                  <a:buAutoNum type="arabicPeriod"/>
                </a:pP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を含まない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b="0" i="1" dirty="0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を含まない</a:t>
                </a:r>
                <a:endParaRPr lang="en-US" altLang="ja-JP" dirty="0"/>
              </a:p>
              <a:p>
                <a:pPr lvl="1"/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以上より帰納的に示される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156" r="-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4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Cograph </a:t>
                </a:r>
                <a:r>
                  <a:rPr lang="ja-JP" altLang="en-US" dirty="0" smtClean="0"/>
                  <a:t>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を含まないグラフは </a:t>
                </a:r>
                <a:r>
                  <a:rPr kumimoji="1" lang="en-US" altLang="ja-JP" dirty="0" err="1" smtClean="0"/>
                  <a:t>cograph</a:t>
                </a:r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である</a:t>
                </a:r>
                <a:endParaRPr kumimoji="1" lang="en-US" altLang="ja-JP" dirty="0" smtClean="0"/>
              </a:p>
              <a:p>
                <a:pPr lvl="1"/>
                <a:r>
                  <a:rPr lang="en-US" altLang="ja-JP" dirty="0" smtClean="0"/>
                  <a:t>(</a:t>
                </a:r>
                <a:r>
                  <a:rPr lang="ja-JP" altLang="en-US" dirty="0" smtClean="0"/>
                  <a:t>証明</a:t>
                </a:r>
                <a:r>
                  <a:rPr lang="en-US" altLang="ja-JP" dirty="0" smtClean="0"/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を含まないかつ </a:t>
                </a:r>
                <a:r>
                  <a:rPr lang="en-US" altLang="ja-JP" dirty="0" err="1" smtClean="0"/>
                  <a:t>cograph</a:t>
                </a: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でないグラフが存在すると仮定</a:t>
                </a:r>
                <a:endParaRPr lang="en-US" altLang="ja-JP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ja-JP" altLang="en-US" dirty="0" smtClean="0"/>
                  <a:t> ： そのうち頂点数が最小のものの </a:t>
                </a:r>
                <a:r>
                  <a:rPr lang="en-US" altLang="ja-JP" dirty="0" smtClean="0"/>
                  <a:t>1 </a:t>
                </a:r>
                <a:r>
                  <a:rPr lang="ja-JP" altLang="en-US" dirty="0" smtClean="0"/>
                  <a:t>つ</a:t>
                </a:r>
                <a:endParaRPr lang="en-US" altLang="ja-JP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：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の適当な頂点</a:t>
                </a:r>
                <a:endParaRPr lang="en-US" altLang="ja-JP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𝐺</m:t>
                    </m:r>
                    <m:r>
                      <a:rPr lang="en-US" altLang="ja-JP" b="0" i="1" smtClean="0">
                        <a:latin typeface="Cambria Math"/>
                      </a:rPr>
                      <m:t>−</m:t>
                    </m:r>
                    <m:r>
                      <a:rPr lang="en-US" altLang="ja-JP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ja-JP" dirty="0" smtClean="0"/>
                  <a:t> (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から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を取り除いたグラフ</a:t>
                </a:r>
                <a:r>
                  <a:rPr lang="en-US" altLang="ja-JP" dirty="0" smtClean="0"/>
                  <a:t>) </a:t>
                </a:r>
                <a:r>
                  <a:rPr lang="ja-JP" altLang="en-US" dirty="0" smtClean="0"/>
                  <a:t>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を含まないので </a:t>
                </a:r>
                <a:r>
                  <a:rPr kumimoji="1" lang="en-US" altLang="ja-JP" dirty="0" err="1" smtClean="0"/>
                  <a:t>cograph</a:t>
                </a:r>
                <a:endParaRPr lang="en-US" altLang="ja-JP" dirty="0"/>
              </a:p>
              <a:p>
                <a:pPr lvl="2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𝐺</m:t>
                    </m:r>
                    <m:r>
                      <a:rPr kumimoji="1" lang="en-US" altLang="ja-JP" b="0" i="1" smtClean="0">
                        <a:latin typeface="Cambria Math"/>
                      </a:rPr>
                      <m:t>−</m:t>
                    </m:r>
                    <m:r>
                      <a:rPr kumimoji="1" lang="en-US" altLang="ja-JP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kumimoji="1" lang="ja-JP" altLang="en-US" dirty="0" smtClean="0"/>
                  <a:t> が連結のときは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−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1" lang="ja-JP" altLang="en-US" dirty="0" smtClean="0"/>
                  <a:t> が連結</a:t>
                </a:r>
                <a:r>
                  <a:rPr lang="ja-JP" altLang="en-US" dirty="0"/>
                  <a:t>で</a:t>
                </a:r>
                <a:r>
                  <a:rPr lang="ja-JP" altLang="en-US" dirty="0" smtClean="0"/>
                  <a:t>ない</a:t>
                </a:r>
                <a:r>
                  <a:rPr kumimoji="1" lang="ja-JP" altLang="en-US" dirty="0" smtClean="0"/>
                  <a:t>ので</a:t>
                </a:r>
                <a:r>
                  <a:rPr kumimoji="1"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kumimoji="1" lang="ja-JP" altLang="en-US" dirty="0" smtClean="0"/>
                  <a:t> の代わりに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kumimoji="1" lang="ja-JP" altLang="en-US" dirty="0" smtClean="0"/>
                  <a:t> を考えることで</a:t>
                </a:r>
                <a:r>
                  <a:rPr kumimoji="1"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𝐺</m:t>
                    </m:r>
                    <m:r>
                      <a:rPr kumimoji="1" lang="en-US" altLang="ja-JP" b="0" i="1" smtClean="0">
                        <a:latin typeface="Cambria Math"/>
                      </a:rPr>
                      <m:t>−</m:t>
                    </m:r>
                    <m:r>
                      <a:rPr kumimoji="1" lang="en-US" altLang="ja-JP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kumimoji="1" lang="ja-JP" altLang="en-US" dirty="0" smtClean="0"/>
                  <a:t> は連結で</a:t>
                </a:r>
                <a:r>
                  <a:rPr lang="ja-JP" altLang="en-US" dirty="0"/>
                  <a:t>ない</a:t>
                </a:r>
                <a:r>
                  <a:rPr kumimoji="1" lang="ja-JP" altLang="en-US" dirty="0" smtClean="0"/>
                  <a:t>としてよい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156" r="-1111" b="-75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8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Cograph </a:t>
                </a:r>
                <a:r>
                  <a:rPr lang="ja-JP" altLang="en-US" dirty="0" smtClean="0"/>
                  <a:t>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を含まないグラフは </a:t>
                </a:r>
                <a:r>
                  <a:rPr kumimoji="1" lang="en-US" altLang="ja-JP" dirty="0" err="1" smtClean="0"/>
                  <a:t>cograph</a:t>
                </a:r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である</a:t>
                </a:r>
                <a:endParaRPr kumimoji="1" lang="en-US" altLang="ja-JP" dirty="0" smtClean="0"/>
              </a:p>
              <a:p>
                <a:pPr lvl="1"/>
                <a:r>
                  <a:rPr lang="en-US" altLang="ja-JP" dirty="0" smtClean="0"/>
                  <a:t>(</a:t>
                </a:r>
                <a:r>
                  <a:rPr lang="ja-JP" altLang="en-US" dirty="0" smtClean="0"/>
                  <a:t>証明つづき</a:t>
                </a:r>
                <a:r>
                  <a:rPr lang="en-US" altLang="ja-JP" dirty="0" smtClean="0"/>
                  <a:t>)</a:t>
                </a:r>
              </a:p>
              <a:p>
                <a:pPr lvl="2"/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kumimoji="1" lang="ja-JP" altLang="en-US" dirty="0" smtClean="0"/>
                  <a:t> も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</m:acc>
                  </m:oMath>
                </a14:m>
                <a:r>
                  <a:rPr kumimoji="1" lang="ja-JP" altLang="en-US" dirty="0" smtClean="0"/>
                  <a:t> も連結</a:t>
                </a:r>
                <a:endParaRPr kumimoji="1" lang="en-US" altLang="ja-JP" dirty="0" smtClean="0"/>
              </a:p>
              <a:p>
                <a:pPr lvl="3"/>
                <a:r>
                  <a:rPr lang="ja-JP" altLang="en-US" dirty="0" smtClean="0"/>
                  <a:t>連結でないとすると </a:t>
                </a:r>
                <a:r>
                  <a:rPr lang="en-US" altLang="ja-JP" dirty="0" err="1" smtClean="0"/>
                  <a:t>cograph</a:t>
                </a: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たちに分かれるので矛盾</a:t>
                </a:r>
                <a:endParaRPr lang="en-US" altLang="ja-JP" dirty="0" smtClean="0"/>
              </a:p>
              <a:p>
                <a:pPr lvl="2"/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kumimoji="1" lang="ja-JP" altLang="en-US" dirty="0" smtClean="0"/>
                  <a:t> ：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kumimoji="1" lang="ja-JP" altLang="en-US" dirty="0" smtClean="0"/>
                  <a:t> の頂点で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kumimoji="1" lang="ja-JP" altLang="en-US" dirty="0" smtClean="0"/>
                  <a:t> と隣接しないものがとれる</a:t>
                </a:r>
                <a:endParaRPr kumimoji="1" lang="en-US" altLang="ja-JP" dirty="0" smtClean="0"/>
              </a:p>
              <a:p>
                <a:pPr lvl="2"/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kumimoji="1" lang="ja-JP" altLang="en-US" dirty="0" smtClean="0"/>
                  <a:t> ：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𝐺</m:t>
                    </m:r>
                    <m:r>
                      <a:rPr kumimoji="1" lang="en-US" altLang="ja-JP" b="0" i="1" smtClean="0">
                        <a:latin typeface="Cambria Math"/>
                      </a:rPr>
                      <m:t>−</m:t>
                    </m:r>
                    <m:r>
                      <a:rPr kumimoji="1" lang="en-US" altLang="ja-JP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kumimoji="1" lang="ja-JP" altLang="en-US" dirty="0" smtClean="0"/>
                  <a:t> で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kumimoji="1" lang="ja-JP" altLang="en-US" dirty="0" smtClean="0"/>
                  <a:t> と異なる連結成分に属する頂点</a:t>
                </a:r>
                <a:endParaRPr kumimoji="1" lang="en-US" altLang="ja-JP" dirty="0" smtClean="0"/>
              </a:p>
              <a:p>
                <a:pPr lvl="2"/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kumimoji="1" lang="ja-JP" altLang="en-US" dirty="0" smtClean="0"/>
                  <a:t> は連結なので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kumimoji="1" lang="ja-JP" altLang="en-US" dirty="0" smtClean="0"/>
                  <a:t> から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kumimoji="1" lang="ja-JP" altLang="en-US" dirty="0" smtClean="0"/>
                  <a:t> へのパスが存在するが</a:t>
                </a:r>
                <a:r>
                  <a:rPr kumimoji="1" lang="en-US" altLang="ja-JP" dirty="0" smtClean="0"/>
                  <a:t>, 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ja-JP" altLang="en-US" dirty="0" smtClean="0"/>
                  <a:t> を経由しなければならない</a:t>
                </a:r>
                <a:endParaRPr lang="en-US" altLang="ja-JP" dirty="0" smtClean="0"/>
              </a:p>
              <a:p>
                <a:pPr lvl="3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kumimoji="1" lang="en-US" altLang="ja-JP" b="0" dirty="0" smtClean="0"/>
                  <a:t> </a:t>
                </a:r>
                <a:r>
                  <a:rPr kumimoji="1" lang="ja-JP" altLang="en-US" b="0" dirty="0" smtClean="0"/>
                  <a:t>から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kumimoji="1" lang="en-US" altLang="ja-JP" b="0" dirty="0" smtClean="0"/>
                  <a:t> </a:t>
                </a:r>
                <a:r>
                  <a:rPr kumimoji="1" lang="ja-JP" altLang="en-US" b="0" dirty="0" err="1" smtClean="0"/>
                  <a:t>へは</a:t>
                </a:r>
                <a:r>
                  <a:rPr lang="ja-JP" altLang="en-US" dirty="0"/>
                  <a:t>他</a:t>
                </a:r>
                <a:r>
                  <a:rPr kumimoji="1" lang="ja-JP" altLang="en-US" b="0" dirty="0" smtClean="0"/>
                  <a:t>の頂点を経由しなければならない</a:t>
                </a:r>
                <a:endParaRPr kumimoji="1" lang="en-US" altLang="ja-JP" b="0" dirty="0" smtClean="0"/>
              </a:p>
              <a:p>
                <a:pPr marL="914400" lvl="2" indent="0">
                  <a:buNone/>
                </a:pPr>
                <a:r>
                  <a:rPr lang="ja-JP" altLang="en-US" dirty="0" smtClean="0"/>
                  <a:t>→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ja-JP" altLang="en-US" dirty="0" smtClean="0"/>
                  <a:t> から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ja-JP" altLang="en-US" dirty="0" smtClean="0"/>
                  <a:t> への辺が最小のパスを考えると</a:t>
                </a:r>
                <a:r>
                  <a:rPr lang="en-US" altLang="ja-JP" dirty="0" smtClean="0"/>
                  <a:t>, </a:t>
                </a:r>
                <a:r>
                  <a:rPr lang="ja-JP" altLang="en-US" dirty="0" smtClean="0"/>
                  <a:t>「ショートカット」がないのでこのパスは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b="0" dirty="0" smtClean="0"/>
                  <a:t> を</a:t>
                </a:r>
                <a:r>
                  <a:rPr kumimoji="1" lang="ja-JP" altLang="en-US" b="0" dirty="0" smtClean="0"/>
                  <a:t>含</a:t>
                </a:r>
                <a:r>
                  <a:rPr lang="ja-JP" altLang="en-US" dirty="0" smtClean="0"/>
                  <a:t>み</a:t>
                </a:r>
                <a:r>
                  <a:rPr kumimoji="1" lang="ja-JP" altLang="en-US" b="0" dirty="0" smtClean="0"/>
                  <a:t>矛盾</a:t>
                </a:r>
                <a:endParaRPr kumimoji="1" lang="en-US" altLang="ja-JP" b="0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156" b="-75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2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Cograph </a:t>
                </a:r>
                <a:r>
                  <a:rPr lang="ja-JP" altLang="en-US" dirty="0" smtClean="0"/>
                  <a:t>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円/楕円 4"/>
          <p:cNvSpPr/>
          <p:nvPr/>
        </p:nvSpPr>
        <p:spPr>
          <a:xfrm>
            <a:off x="1163455" y="2852936"/>
            <a:ext cx="3168352" cy="2088232"/>
          </a:xfrm>
          <a:prstGeom prst="ellipse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6228184" y="2348880"/>
            <a:ext cx="2016224" cy="1296144"/>
          </a:xfrm>
          <a:prstGeom prst="ellipse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276610" y="3779322"/>
            <a:ext cx="2736304" cy="2520280"/>
          </a:xfrm>
          <a:prstGeom prst="ellipse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788024" y="257639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619672" y="400506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109017" y="4766365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897642" y="301641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491477" y="337641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048184" y="418506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6464762" y="257820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495428" y="2510086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428" y="2510086"/>
                <a:ext cx="93610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331619" y="3954231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19" y="3954231"/>
                <a:ext cx="93610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線コネクタ 20"/>
          <p:cNvCxnSpPr>
            <a:stCxn id="8" idx="2"/>
            <a:endCxn id="11" idx="6"/>
          </p:cNvCxnSpPr>
          <p:nvPr/>
        </p:nvCxnSpPr>
        <p:spPr>
          <a:xfrm flipH="1">
            <a:off x="3257642" y="2756391"/>
            <a:ext cx="1530382" cy="440026"/>
          </a:xfrm>
          <a:prstGeom prst="line">
            <a:avLst/>
          </a:prstGeom>
          <a:ln w="25400">
            <a:solidFill>
              <a:srgbClr val="39FF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8" idx="3"/>
            <a:endCxn id="12" idx="7"/>
          </p:cNvCxnSpPr>
          <p:nvPr/>
        </p:nvCxnSpPr>
        <p:spPr>
          <a:xfrm flipH="1">
            <a:off x="3798756" y="2883670"/>
            <a:ext cx="1041989" cy="545468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8" idx="4"/>
          </p:cNvCxnSpPr>
          <p:nvPr/>
        </p:nvCxnSpPr>
        <p:spPr>
          <a:xfrm flipH="1">
            <a:off x="4022833" y="2936391"/>
            <a:ext cx="945191" cy="960661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8" idx="5"/>
            <a:endCxn id="13" idx="1"/>
          </p:cNvCxnSpPr>
          <p:nvPr/>
        </p:nvCxnSpPr>
        <p:spPr>
          <a:xfrm>
            <a:off x="5095303" y="2883670"/>
            <a:ext cx="1005602" cy="1354115"/>
          </a:xfrm>
          <a:prstGeom prst="line">
            <a:avLst/>
          </a:prstGeom>
          <a:ln w="25400">
            <a:solidFill>
              <a:srgbClr val="39FF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8" idx="6"/>
            <a:endCxn id="14" idx="2"/>
          </p:cNvCxnSpPr>
          <p:nvPr/>
        </p:nvCxnSpPr>
        <p:spPr>
          <a:xfrm>
            <a:off x="5148024" y="2756391"/>
            <a:ext cx="1316738" cy="1818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13" idx="5"/>
            <a:endCxn id="10" idx="1"/>
          </p:cNvCxnSpPr>
          <p:nvPr/>
        </p:nvCxnSpPr>
        <p:spPr>
          <a:xfrm>
            <a:off x="6355463" y="4492343"/>
            <a:ext cx="806275" cy="326743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11" idx="3"/>
            <a:endCxn id="9" idx="7"/>
          </p:cNvCxnSpPr>
          <p:nvPr/>
        </p:nvCxnSpPr>
        <p:spPr>
          <a:xfrm flipH="1">
            <a:off x="1926951" y="3323696"/>
            <a:ext cx="1023412" cy="734089"/>
          </a:xfrm>
          <a:prstGeom prst="line">
            <a:avLst/>
          </a:prstGeom>
          <a:ln w="25400">
            <a:solidFill>
              <a:srgbClr val="39FF1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曲線コネクタ 35"/>
          <p:cNvCxnSpPr>
            <a:stCxn id="9" idx="0"/>
            <a:endCxn id="8" idx="1"/>
          </p:cNvCxnSpPr>
          <p:nvPr/>
        </p:nvCxnSpPr>
        <p:spPr>
          <a:xfrm rot="5400000" flipH="1" flipV="1">
            <a:off x="2632232" y="1796552"/>
            <a:ext cx="1375952" cy="3041073"/>
          </a:xfrm>
          <a:prstGeom prst="curvedConnector3">
            <a:avLst>
              <a:gd name="adj1" fmla="val 118462"/>
            </a:avLst>
          </a:prstGeom>
          <a:ln w="25400">
            <a:solidFill>
              <a:schemeClr val="bg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円/楕円 37"/>
          <p:cNvSpPr/>
          <p:nvPr/>
        </p:nvSpPr>
        <p:spPr>
          <a:xfrm>
            <a:off x="6464762" y="572416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/>
          <p:cNvCxnSpPr>
            <a:stCxn id="13" idx="4"/>
          </p:cNvCxnSpPr>
          <p:nvPr/>
        </p:nvCxnSpPr>
        <p:spPr>
          <a:xfrm flipH="1">
            <a:off x="6048184" y="4545064"/>
            <a:ext cx="180000" cy="401301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38" idx="7"/>
            <a:endCxn id="10" idx="3"/>
          </p:cNvCxnSpPr>
          <p:nvPr/>
        </p:nvCxnSpPr>
        <p:spPr>
          <a:xfrm flipV="1">
            <a:off x="6772041" y="5073644"/>
            <a:ext cx="389697" cy="703244"/>
          </a:xfrm>
          <a:prstGeom prst="line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6176710" y="5673334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710" y="5673334"/>
                <a:ext cx="9361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円/楕円 44"/>
          <p:cNvSpPr/>
          <p:nvPr/>
        </p:nvSpPr>
        <p:spPr>
          <a:xfrm>
            <a:off x="971600" y="5724167"/>
            <a:ext cx="648072" cy="410832"/>
          </a:xfrm>
          <a:prstGeom prst="ellipse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1809738" y="5673333"/>
                <a:ext cx="26957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kern="0" smtClean="0">
                        <a:solidFill>
                          <a:srgbClr val="000000"/>
                        </a:solidFill>
                        <a:latin typeface="Cambria Math"/>
                        <a:ea typeface="ＭＳ Ｐゴシック"/>
                      </a:rPr>
                      <m:t>𝐺</m:t>
                    </m:r>
                    <m:r>
                      <a:rPr kumimoji="1" lang="en-US" altLang="ja-JP" sz="2400" b="0" i="1" kern="0" smtClean="0">
                        <a:solidFill>
                          <a:srgbClr val="000000"/>
                        </a:solidFill>
                        <a:latin typeface="Cambria Math"/>
                        <a:ea typeface="ＭＳ Ｐゴシック"/>
                      </a:rPr>
                      <m:t>−</m:t>
                    </m:r>
                    <m:r>
                      <a:rPr kumimoji="1" lang="en-US" altLang="ja-JP" sz="2400" b="0" i="1" kern="0" smtClean="0">
                        <a:solidFill>
                          <a:srgbClr val="000000"/>
                        </a:solidFill>
                        <a:latin typeface="Cambria Math"/>
                        <a:ea typeface="ＭＳ Ｐゴシック"/>
                      </a:rPr>
                      <m:t>𝑥</m:t>
                    </m:r>
                  </m:oMath>
                </a14:m>
                <a:r>
                  <a:rPr kumimoji="1" lang="ja-JP" altLang="en-US" sz="2400" kern="0" dirty="0" smtClean="0">
                    <a:solidFill>
                      <a:srgbClr val="000000"/>
                    </a:solidFill>
                    <a:latin typeface="Arial"/>
                    <a:ea typeface="ＭＳ Ｐゴシック"/>
                  </a:rPr>
                  <a:t> の連結成分</a:t>
                </a:r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38" y="5673333"/>
                <a:ext cx="269575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679" t="-1466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90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Cograph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 </a:t>
            </a:r>
            <a:r>
              <a:rPr lang="en-US" altLang="ja-JP" dirty="0" err="1" smtClean="0"/>
              <a:t>Cotree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cograph </a:t>
                </a:r>
                <a:r>
                  <a:rPr kumimoji="1" lang="ja-JP" altLang="en-US" dirty="0" smtClean="0"/>
                  <a:t>の定義は</a:t>
                </a:r>
                <a:r>
                  <a:rPr kumimoji="1" lang="en-US" altLang="ja-JP" dirty="0" smtClean="0"/>
                  <a:t>, </a:t>
                </a:r>
                <a:r>
                  <a:rPr kumimoji="1" lang="ja-JP" altLang="en-US" dirty="0" smtClean="0"/>
                  <a:t>次の定義と同値</a:t>
                </a:r>
                <a:endParaRPr kumimoji="1" lang="en-US" altLang="ja-JP" dirty="0" smtClean="0"/>
              </a:p>
              <a:p>
                <a:pPr lvl="3"/>
                <a:endParaRPr lang="en-US" altLang="ja-JP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dirty="0" smtClean="0"/>
                  <a:t>1 </a:t>
                </a:r>
                <a:r>
                  <a:rPr lang="ja-JP" altLang="en-US" dirty="0" smtClean="0"/>
                  <a:t>頂点からなるグラフは </a:t>
                </a:r>
                <a:r>
                  <a:rPr lang="en-US" altLang="ja-JP" dirty="0" err="1" smtClean="0"/>
                  <a:t>cograph</a:t>
                </a:r>
                <a:endParaRPr lang="en-US" altLang="ja-JP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が </a:t>
                </a:r>
                <a:r>
                  <a:rPr kumimoji="1" lang="en-US" altLang="ja-JP" dirty="0" err="1" smtClean="0"/>
                  <a:t>cograph</a:t>
                </a: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ja-JP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も </a:t>
                </a:r>
                <a:r>
                  <a:rPr kumimoji="1" lang="en-US" altLang="ja-JP" dirty="0" err="1" smtClean="0"/>
                  <a:t>cograph</a:t>
                </a:r>
                <a:endParaRPr kumimoji="1" lang="en-US" altLang="ja-JP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</a:t>
                </a:r>
                <a:r>
                  <a:rPr lang="ja-JP" altLang="en-US" dirty="0" smtClean="0"/>
                  <a:t>が </a:t>
                </a:r>
                <a:r>
                  <a:rPr lang="en-US" altLang="ja-JP" dirty="0" err="1"/>
                  <a:t>cograph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⇒</m:t>
                    </m:r>
                  </m:oMath>
                </a14:m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i="1" smtClean="0">
                        <a:latin typeface="Cambria Math"/>
                        <a:ea typeface="Cambria Math"/>
                      </a:rPr>
                      <m:t>⊎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en-US" dirty="0"/>
                  <a:t> も </a:t>
                </a:r>
                <a:r>
                  <a:rPr lang="en-US" altLang="ja-JP" dirty="0" err="1"/>
                  <a:t>cograph</a:t>
                </a:r>
                <a:endParaRPr lang="en-US" altLang="ja-JP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ja-JP" altLang="en-US" dirty="0"/>
                  <a:t>以上</a:t>
                </a:r>
                <a:r>
                  <a:rPr lang="ja-JP" altLang="en-US" dirty="0" smtClean="0"/>
                  <a:t>で</a:t>
                </a:r>
                <a:r>
                  <a:rPr lang="ja-JP" altLang="en-US" dirty="0"/>
                  <a:t>定まるもの</a:t>
                </a:r>
                <a:r>
                  <a:rPr lang="ja-JP" altLang="en-US" dirty="0" smtClean="0"/>
                  <a:t>が </a:t>
                </a:r>
                <a:r>
                  <a:rPr lang="en-US" altLang="ja-JP" dirty="0" err="1" smtClean="0"/>
                  <a:t>cograph</a:t>
                </a: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全体</a:t>
                </a:r>
                <a:endParaRPr lang="en-US" altLang="ja-JP" dirty="0" smtClean="0"/>
              </a:p>
              <a:p>
                <a:pPr lvl="3">
                  <a:buFont typeface="Arial" pitchFamily="34" charset="0"/>
                  <a:buChar char="•"/>
                </a:pPr>
                <a:endParaRPr lang="en-US" altLang="ja-JP" i="1" dirty="0">
                  <a:latin typeface="Cambria Math"/>
                </a:endParaRPr>
              </a:p>
              <a:p>
                <a:pPr lvl="1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⊎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の </a:t>
                </a:r>
                <a:r>
                  <a:rPr lang="en-US" altLang="ja-JP" u="sng" dirty="0" smtClean="0"/>
                  <a:t>join</a:t>
                </a:r>
                <a:r>
                  <a:rPr kumimoji="1" lang="en-US" altLang="ja-JP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の頂点と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の頂点を結ぶ辺をすべて加えて並べる</a:t>
                </a:r>
                <a:r>
                  <a:rPr kumimoji="1" lang="en-US" altLang="ja-JP" dirty="0" smtClean="0"/>
                  <a:t>)</a:t>
                </a:r>
              </a:p>
              <a:p>
                <a:pPr lvl="2">
                  <a:buFont typeface="Arial" pitchFamily="34" charset="0"/>
                  <a:buChar char="•"/>
                </a:pPr>
                <a:r>
                  <a:rPr lang="en-US" altLang="ja-JP" dirty="0" smtClean="0"/>
                  <a:t>join </a:t>
                </a:r>
                <a:r>
                  <a:rPr lang="ja-JP" altLang="en-US" dirty="0"/>
                  <a:t>は</a:t>
                </a:r>
                <a:r>
                  <a:rPr lang="en-US" altLang="ja-JP" dirty="0" smtClean="0"/>
                  <a:t> complement, union, complement </a:t>
                </a:r>
                <a:r>
                  <a:rPr lang="ja-JP" altLang="en-US" dirty="0" err="1" smtClean="0"/>
                  <a:t>で</a:t>
                </a:r>
                <a:r>
                  <a:rPr lang="ja-JP" altLang="en-US" dirty="0" smtClean="0"/>
                  <a:t>できる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Cograph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と </a:t>
            </a:r>
            <a:r>
              <a:rPr kumimoji="1" lang="en-US" altLang="ja-JP" dirty="0" err="1" smtClean="0"/>
              <a:t>Cotree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1175740" y="2859495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755576" y="2348880"/>
            <a:ext cx="1747814" cy="249673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711981" y="375709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832281" y="3304859"/>
                <a:ext cx="8640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32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=</m:t>
                      </m:r>
                    </m:oMath>
                  </m:oMathPara>
                </a14:m>
                <a:endParaRPr kumimoji="1" lang="ja-JP" altLang="en-US" sz="32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281" y="3304859"/>
                <a:ext cx="864096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円/楕円 9"/>
          <p:cNvSpPr/>
          <p:nvPr/>
        </p:nvSpPr>
        <p:spPr>
          <a:xfrm>
            <a:off x="3585570" y="2679495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012459" y="2358880"/>
            <a:ext cx="1819822" cy="249673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164922" y="342724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335756" y="420201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stCxn id="13" idx="7"/>
            <a:endCxn id="12" idx="3"/>
          </p:cNvCxnSpPr>
          <p:nvPr/>
        </p:nvCxnSpPr>
        <p:spPr>
          <a:xfrm flipV="1">
            <a:off x="3643035" y="3734526"/>
            <a:ext cx="574608" cy="52021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2374977" y="3314859"/>
                <a:ext cx="8640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1" lang="en-US" altLang="ja-JP" sz="3200" b="0" i="1" kern="0" smtClean="0">
                          <a:solidFill>
                            <a:srgbClr val="000000"/>
                          </a:solidFill>
                          <a:latin typeface="Cambria Math"/>
                          <a:ea typeface="ＭＳ Ｐゴシック"/>
                        </a:rPr>
                        <m:t>⊎</m:t>
                      </m:r>
                    </m:oMath>
                  </m:oMathPara>
                </a14:m>
                <a:endParaRPr kumimoji="1" lang="ja-JP" altLang="en-US" sz="3200" kern="0" dirty="0" smtClean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977" y="3314859"/>
                <a:ext cx="864096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円/楕円 20"/>
          <p:cNvSpPr/>
          <p:nvPr/>
        </p:nvSpPr>
        <p:spPr>
          <a:xfrm>
            <a:off x="7810217" y="2679495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5652120" y="2358880"/>
            <a:ext cx="3312368" cy="248673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8389569" y="342724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7560403" y="420201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>
            <a:stCxn id="24" idx="7"/>
            <a:endCxn id="23" idx="3"/>
          </p:cNvCxnSpPr>
          <p:nvPr/>
        </p:nvCxnSpPr>
        <p:spPr>
          <a:xfrm flipV="1">
            <a:off x="7867682" y="3734526"/>
            <a:ext cx="574608" cy="52021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円/楕円 25"/>
          <p:cNvSpPr/>
          <p:nvPr/>
        </p:nvSpPr>
        <p:spPr>
          <a:xfrm>
            <a:off x="5868144" y="2859495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6404385" y="375709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/>
          <p:cNvCxnSpPr>
            <a:stCxn id="26" idx="6"/>
            <a:endCxn id="21" idx="2"/>
          </p:cNvCxnSpPr>
          <p:nvPr/>
        </p:nvCxnSpPr>
        <p:spPr>
          <a:xfrm flipV="1">
            <a:off x="6228144" y="2859495"/>
            <a:ext cx="1582073" cy="180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26" idx="6"/>
            <a:endCxn id="23" idx="2"/>
          </p:cNvCxnSpPr>
          <p:nvPr/>
        </p:nvCxnSpPr>
        <p:spPr>
          <a:xfrm>
            <a:off x="6228144" y="3039495"/>
            <a:ext cx="2161425" cy="56775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26" idx="6"/>
            <a:endCxn id="24" idx="1"/>
          </p:cNvCxnSpPr>
          <p:nvPr/>
        </p:nvCxnSpPr>
        <p:spPr>
          <a:xfrm>
            <a:off x="6228144" y="3039495"/>
            <a:ext cx="1384980" cy="121524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27" idx="6"/>
            <a:endCxn id="21" idx="2"/>
          </p:cNvCxnSpPr>
          <p:nvPr/>
        </p:nvCxnSpPr>
        <p:spPr>
          <a:xfrm flipV="1">
            <a:off x="6764385" y="2859495"/>
            <a:ext cx="1045832" cy="107759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27" idx="6"/>
            <a:endCxn id="23" idx="2"/>
          </p:cNvCxnSpPr>
          <p:nvPr/>
        </p:nvCxnSpPr>
        <p:spPr>
          <a:xfrm flipV="1">
            <a:off x="6764385" y="3607247"/>
            <a:ext cx="1625184" cy="32984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>
            <a:stCxn id="27" idx="6"/>
            <a:endCxn id="24" idx="1"/>
          </p:cNvCxnSpPr>
          <p:nvPr/>
        </p:nvCxnSpPr>
        <p:spPr>
          <a:xfrm>
            <a:off x="6764385" y="3937092"/>
            <a:ext cx="848739" cy="317646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7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Cograph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と </a:t>
            </a:r>
            <a:r>
              <a:rPr lang="en-US" altLang="ja-JP" dirty="0" err="1" smtClean="0"/>
              <a:t>C</a:t>
            </a:r>
            <a:r>
              <a:rPr kumimoji="1" lang="en-US" altLang="ja-JP" dirty="0" err="1" smtClean="0"/>
              <a:t>otree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u="sng" dirty="0" err="1"/>
              <a:t>c</a:t>
            </a:r>
            <a:r>
              <a:rPr kumimoji="1" lang="en-US" altLang="ja-JP" u="sng" dirty="0" err="1" smtClean="0"/>
              <a:t>otree</a:t>
            </a:r>
            <a:endParaRPr kumimoji="1" lang="en-US" altLang="ja-JP" u="sng" dirty="0" smtClean="0"/>
          </a:p>
          <a:p>
            <a:pPr lvl="1"/>
            <a:r>
              <a:rPr lang="en-US" altLang="ja-JP" dirty="0" err="1" smtClean="0"/>
              <a:t>cograph</a:t>
            </a:r>
            <a:r>
              <a:rPr lang="en-US" altLang="ja-JP" dirty="0" smtClean="0"/>
              <a:t> </a:t>
            </a:r>
            <a:r>
              <a:rPr kumimoji="1" lang="ja-JP" altLang="en-US" dirty="0" smtClean="0"/>
              <a:t>の頂点を葉とし</a:t>
            </a:r>
            <a:r>
              <a:rPr kumimoji="1" lang="en-US" altLang="ja-JP" dirty="0" smtClean="0"/>
              <a:t>, </a:t>
            </a:r>
            <a:r>
              <a:rPr lang="ja-JP" altLang="en-US" dirty="0" smtClean="0"/>
              <a:t>その他の頂点に</a:t>
            </a:r>
            <a:r>
              <a:rPr kumimoji="1" lang="ja-JP" altLang="en-US" dirty="0" smtClean="0"/>
              <a:t>は </a:t>
            </a:r>
            <a:r>
              <a:rPr kumimoji="1" lang="en-US" altLang="ja-JP" dirty="0" smtClean="0"/>
              <a:t>0 </a:t>
            </a:r>
            <a:r>
              <a:rPr kumimoji="1" lang="ja-JP" altLang="en-US" dirty="0" smtClean="0"/>
              <a:t>か </a:t>
            </a:r>
            <a:r>
              <a:rPr kumimoji="1" lang="en-US" altLang="ja-JP" dirty="0" smtClean="0"/>
              <a:t>1 </a:t>
            </a:r>
            <a:r>
              <a:rPr kumimoji="1" lang="ja-JP" altLang="en-US" dirty="0" smtClean="0"/>
              <a:t>の印がついている</a:t>
            </a:r>
            <a:endParaRPr lang="en-US" altLang="ja-JP" dirty="0" smtClean="0"/>
          </a:p>
          <a:p>
            <a:pPr lvl="1"/>
            <a:r>
              <a:rPr kumimoji="1" lang="en-US" altLang="ja-JP" dirty="0" err="1" smtClean="0"/>
              <a:t>cograph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の構成に対応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0 </a:t>
            </a:r>
            <a:r>
              <a:rPr kumimoji="1" lang="ja-JP" altLang="en-US" dirty="0" smtClean="0"/>
              <a:t>： </a:t>
            </a:r>
            <a:r>
              <a:rPr lang="en-US" altLang="ja-JP" dirty="0" smtClean="0"/>
              <a:t>union</a:t>
            </a:r>
          </a:p>
          <a:p>
            <a:pPr lvl="2"/>
            <a:r>
              <a:rPr kumimoji="1" lang="en-US" altLang="ja-JP" dirty="0" smtClean="0"/>
              <a:t>1 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 join</a:t>
            </a:r>
          </a:p>
          <a:p>
            <a:pPr lvl="1"/>
            <a:r>
              <a:rPr kumimoji="1" lang="en-US" altLang="ja-JP" dirty="0" smtClean="0"/>
              <a:t>complement </a:t>
            </a:r>
            <a:r>
              <a:rPr kumimoji="1" lang="ja-JP" altLang="en-US" dirty="0" smtClean="0"/>
              <a:t>をとると </a:t>
            </a:r>
            <a:r>
              <a:rPr kumimoji="1" lang="en-US" altLang="ja-JP" dirty="0" smtClean="0"/>
              <a:t>0 </a:t>
            </a:r>
            <a:r>
              <a:rPr lang="en-US" altLang="ja-JP" dirty="0"/>
              <a:t>/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1 </a:t>
            </a:r>
            <a:r>
              <a:rPr kumimoji="1" lang="ja-JP" altLang="en-US" dirty="0" smtClean="0"/>
              <a:t>がすべて入れ替わる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cograph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 </a:t>
            </a:r>
            <a:r>
              <a:rPr lang="en-US" altLang="ja-JP" dirty="0" smtClean="0"/>
              <a:t>2 </a:t>
            </a:r>
            <a:r>
              <a:rPr lang="ja-JP" altLang="en-US" dirty="0" smtClean="0"/>
              <a:t>頂点に対して</a:t>
            </a:r>
            <a:r>
              <a:rPr lang="en-US" altLang="ja-JP" dirty="0" smtClean="0"/>
              <a:t>, </a:t>
            </a:r>
            <a:r>
              <a:rPr lang="ja-JP" altLang="en-US" dirty="0" smtClean="0"/>
              <a:t>最も根から遠い共通の祖先が </a:t>
            </a:r>
            <a:r>
              <a:rPr lang="en-US" altLang="ja-JP" dirty="0" smtClean="0"/>
              <a:t>0 </a:t>
            </a:r>
            <a:r>
              <a:rPr lang="ja-JP" altLang="en-US" dirty="0" smtClean="0"/>
              <a:t>ならば辺がなく</a:t>
            </a:r>
            <a:r>
              <a:rPr lang="en-US" altLang="ja-JP" dirty="0" smtClean="0"/>
              <a:t>, 1 </a:t>
            </a:r>
            <a:r>
              <a:rPr lang="ja-JP" altLang="en-US" dirty="0" smtClean="0"/>
              <a:t>ならば辺がある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2388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Cograph</a:t>
            </a:r>
            <a:r>
              <a:rPr lang="en-US" altLang="ja-JP" dirty="0"/>
              <a:t> </a:t>
            </a:r>
            <a:r>
              <a:rPr lang="ja-JP" altLang="en-US" dirty="0"/>
              <a:t>と </a:t>
            </a:r>
            <a:r>
              <a:rPr lang="en-US" altLang="ja-JP" dirty="0" err="1"/>
              <a:t>Cotree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1025500" y="278271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737448" y="2731885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48" y="2731885"/>
                <a:ext cx="936104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/楕円 30"/>
          <p:cNvSpPr/>
          <p:nvPr/>
        </p:nvSpPr>
        <p:spPr>
          <a:xfrm>
            <a:off x="845500" y="376328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2220022" y="370643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1644556" y="5228185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3700426" y="4543020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2891371" y="567526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447331" y="260271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3534422" y="329511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557448" y="3684027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48" y="3684027"/>
                <a:ext cx="93610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2159279" y="2551885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279" y="2551885"/>
                <a:ext cx="93610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3246370" y="3193453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370" y="3193453"/>
                <a:ext cx="93610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1931970" y="3655118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970" y="3655118"/>
                <a:ext cx="93610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1356504" y="5177352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04" y="5177352"/>
                <a:ext cx="9361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2603319" y="5624429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319" y="5624429"/>
                <a:ext cx="93610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3412374" y="4492187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374" y="4492187"/>
                <a:ext cx="93610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コネクタ 46"/>
          <p:cNvCxnSpPr>
            <a:stCxn id="29" idx="5"/>
            <a:endCxn id="32" idx="1"/>
          </p:cNvCxnSpPr>
          <p:nvPr/>
        </p:nvCxnSpPr>
        <p:spPr>
          <a:xfrm>
            <a:off x="1332779" y="3089997"/>
            <a:ext cx="939964" cy="669155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29" idx="4"/>
            <a:endCxn id="31" idx="0"/>
          </p:cNvCxnSpPr>
          <p:nvPr/>
        </p:nvCxnSpPr>
        <p:spPr>
          <a:xfrm flipH="1">
            <a:off x="1025500" y="3142718"/>
            <a:ext cx="180000" cy="62057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31" idx="6"/>
            <a:endCxn id="32" idx="2"/>
          </p:cNvCxnSpPr>
          <p:nvPr/>
        </p:nvCxnSpPr>
        <p:spPr>
          <a:xfrm flipV="1">
            <a:off x="1205500" y="3886431"/>
            <a:ext cx="1014522" cy="56858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32" idx="3"/>
            <a:endCxn id="34" idx="0"/>
          </p:cNvCxnSpPr>
          <p:nvPr/>
        </p:nvCxnSpPr>
        <p:spPr>
          <a:xfrm flipH="1">
            <a:off x="1824556" y="4013710"/>
            <a:ext cx="448187" cy="1214475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stCxn id="32" idx="4"/>
            <a:endCxn id="36" idx="0"/>
          </p:cNvCxnSpPr>
          <p:nvPr/>
        </p:nvCxnSpPr>
        <p:spPr>
          <a:xfrm>
            <a:off x="2400022" y="4066431"/>
            <a:ext cx="671349" cy="160883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32" idx="5"/>
            <a:endCxn id="35" idx="1"/>
          </p:cNvCxnSpPr>
          <p:nvPr/>
        </p:nvCxnSpPr>
        <p:spPr>
          <a:xfrm>
            <a:off x="2527301" y="4013710"/>
            <a:ext cx="1225846" cy="58203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37" idx="5"/>
            <a:endCxn id="38" idx="1"/>
          </p:cNvCxnSpPr>
          <p:nvPr/>
        </p:nvCxnSpPr>
        <p:spPr>
          <a:xfrm>
            <a:off x="2754610" y="2909997"/>
            <a:ext cx="832533" cy="43784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1081198" y="1818402"/>
            <a:ext cx="263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kern="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cograph</a:t>
            </a:r>
            <a:endParaRPr kumimoji="1" lang="ja-JP" altLang="en-US" sz="28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5148064" y="1818402"/>
            <a:ext cx="263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対応する </a:t>
            </a:r>
            <a:r>
              <a:rPr lang="en-US" altLang="ja-JP" sz="2800" kern="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cotree</a:t>
            </a:r>
            <a:endParaRPr kumimoji="1" lang="ja-JP" altLang="en-US" sz="28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4788064" y="545901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4500012" y="5408184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12" y="5408184"/>
                <a:ext cx="93610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円/楕円 59"/>
          <p:cNvSpPr/>
          <p:nvPr/>
        </p:nvSpPr>
        <p:spPr>
          <a:xfrm>
            <a:off x="7321359" y="3864816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7972180" y="388534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5429524" y="545901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6347252" y="545901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5875281" y="495385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8523961" y="3864816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6909223" y="5459017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/>
              <p:cNvSpPr txBox="1"/>
              <p:nvPr/>
            </p:nvSpPr>
            <p:spPr>
              <a:xfrm>
                <a:off x="5141472" y="5364684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7" name="テキスト ボックス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472" y="5364684"/>
                <a:ext cx="936104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/>
              <p:cNvSpPr txBox="1"/>
              <p:nvPr/>
            </p:nvSpPr>
            <p:spPr>
              <a:xfrm>
                <a:off x="7684128" y="3813051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8" name="テキスト ボックス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128" y="3813051"/>
                <a:ext cx="936104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8235909" y="3759152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909" y="3759152"/>
                <a:ext cx="936104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/>
              <p:cNvSpPr txBox="1"/>
              <p:nvPr/>
            </p:nvSpPr>
            <p:spPr>
              <a:xfrm>
                <a:off x="7033307" y="3813052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0" name="テキスト ボックス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307" y="3813052"/>
                <a:ext cx="936104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5587229" y="4903019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229" y="4903019"/>
                <a:ext cx="936104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6059200" y="5408185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200" y="5408185"/>
                <a:ext cx="936104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/>
              <p:cNvSpPr txBox="1"/>
              <p:nvPr/>
            </p:nvSpPr>
            <p:spPr>
              <a:xfrm>
                <a:off x="6621171" y="5408185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3" name="テキスト ボックス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171" y="5408185"/>
                <a:ext cx="936104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円/楕円 84"/>
          <p:cNvSpPr/>
          <p:nvPr/>
        </p:nvSpPr>
        <p:spPr>
          <a:xfrm>
            <a:off x="5120464" y="4560436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6549223" y="4561026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5785281" y="3864816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8207213" y="3184676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6596084" y="3199592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7374908" y="2501052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92" name="直線コネクタ 91"/>
          <p:cNvCxnSpPr>
            <a:stCxn id="85" idx="3"/>
            <a:endCxn id="58" idx="0"/>
          </p:cNvCxnSpPr>
          <p:nvPr/>
        </p:nvCxnSpPr>
        <p:spPr>
          <a:xfrm flipH="1">
            <a:off x="4968064" y="4867715"/>
            <a:ext cx="205121" cy="59130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>
            <a:stCxn id="85" idx="5"/>
            <a:endCxn id="62" idx="0"/>
          </p:cNvCxnSpPr>
          <p:nvPr/>
        </p:nvCxnSpPr>
        <p:spPr>
          <a:xfrm>
            <a:off x="5427743" y="4867715"/>
            <a:ext cx="181781" cy="59130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>
            <a:stCxn id="87" idx="3"/>
            <a:endCxn id="85" idx="7"/>
          </p:cNvCxnSpPr>
          <p:nvPr/>
        </p:nvCxnSpPr>
        <p:spPr>
          <a:xfrm flipH="1">
            <a:off x="5427743" y="4172095"/>
            <a:ext cx="410259" cy="44106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>
            <a:stCxn id="87" idx="4"/>
            <a:endCxn id="64" idx="0"/>
          </p:cNvCxnSpPr>
          <p:nvPr/>
        </p:nvCxnSpPr>
        <p:spPr>
          <a:xfrm>
            <a:off x="5965281" y="4224816"/>
            <a:ext cx="90000" cy="72903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>
            <a:stCxn id="87" idx="5"/>
            <a:endCxn id="86" idx="1"/>
          </p:cNvCxnSpPr>
          <p:nvPr/>
        </p:nvCxnSpPr>
        <p:spPr>
          <a:xfrm>
            <a:off x="6092560" y="4172095"/>
            <a:ext cx="509384" cy="44165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86" idx="3"/>
            <a:endCxn id="63" idx="0"/>
          </p:cNvCxnSpPr>
          <p:nvPr/>
        </p:nvCxnSpPr>
        <p:spPr>
          <a:xfrm flipH="1">
            <a:off x="6527252" y="4868305"/>
            <a:ext cx="74692" cy="59071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>
            <a:stCxn id="86" idx="5"/>
            <a:endCxn id="66" idx="0"/>
          </p:cNvCxnSpPr>
          <p:nvPr/>
        </p:nvCxnSpPr>
        <p:spPr>
          <a:xfrm>
            <a:off x="6856502" y="4868305"/>
            <a:ext cx="232721" cy="59071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>
            <a:stCxn id="89" idx="3"/>
            <a:endCxn id="87" idx="7"/>
          </p:cNvCxnSpPr>
          <p:nvPr/>
        </p:nvCxnSpPr>
        <p:spPr>
          <a:xfrm flipH="1">
            <a:off x="6092560" y="3506871"/>
            <a:ext cx="556245" cy="41066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>
            <a:stCxn id="89" idx="5"/>
            <a:endCxn id="60" idx="1"/>
          </p:cNvCxnSpPr>
          <p:nvPr/>
        </p:nvCxnSpPr>
        <p:spPr>
          <a:xfrm>
            <a:off x="6903363" y="3506871"/>
            <a:ext cx="470717" cy="41066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>
            <a:stCxn id="90" idx="3"/>
            <a:endCxn id="89" idx="7"/>
          </p:cNvCxnSpPr>
          <p:nvPr/>
        </p:nvCxnSpPr>
        <p:spPr>
          <a:xfrm flipH="1">
            <a:off x="6903363" y="2808331"/>
            <a:ext cx="524266" cy="44398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>
            <a:stCxn id="90" idx="5"/>
            <a:endCxn id="88" idx="1"/>
          </p:cNvCxnSpPr>
          <p:nvPr/>
        </p:nvCxnSpPr>
        <p:spPr>
          <a:xfrm>
            <a:off x="7682187" y="2808331"/>
            <a:ext cx="577747" cy="42906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>
            <a:stCxn id="88" idx="3"/>
            <a:endCxn id="61" idx="0"/>
          </p:cNvCxnSpPr>
          <p:nvPr/>
        </p:nvCxnSpPr>
        <p:spPr>
          <a:xfrm flipH="1">
            <a:off x="8152180" y="3491955"/>
            <a:ext cx="107754" cy="393393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>
            <a:stCxn id="88" idx="5"/>
            <a:endCxn id="65" idx="0"/>
          </p:cNvCxnSpPr>
          <p:nvPr/>
        </p:nvCxnSpPr>
        <p:spPr>
          <a:xfrm>
            <a:off x="8514492" y="3491955"/>
            <a:ext cx="189469" cy="37286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>
            <a:stCxn id="35" idx="3"/>
            <a:endCxn id="36" idx="7"/>
          </p:cNvCxnSpPr>
          <p:nvPr/>
        </p:nvCxnSpPr>
        <p:spPr>
          <a:xfrm flipH="1">
            <a:off x="3198650" y="4850299"/>
            <a:ext cx="554497" cy="877684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122"/>
          <p:cNvSpPr txBox="1"/>
          <p:nvPr/>
        </p:nvSpPr>
        <p:spPr>
          <a:xfrm>
            <a:off x="5497229" y="381398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7086856" y="245021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4832412" y="451019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6261171" y="451019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6308032" y="313384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7919161" y="313384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1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473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Cograph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と </a:t>
            </a:r>
            <a:r>
              <a:rPr lang="en-US" altLang="ja-JP" dirty="0" err="1" smtClean="0"/>
              <a:t>Cotree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LexBFS </a:t>
                </a:r>
                <a:r>
                  <a:rPr kumimoji="1" lang="ja-JP" altLang="en-US" dirty="0" smtClean="0"/>
                  <a:t>で </a:t>
                </a:r>
                <a:r>
                  <a:rPr kumimoji="1" lang="en-US" altLang="ja-JP" dirty="0" err="1" smtClean="0"/>
                  <a:t>cograph</a:t>
                </a:r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判定をするとき</a:t>
                </a:r>
                <a:r>
                  <a:rPr kumimoji="1" lang="en-US" altLang="ja-JP" dirty="0" smtClean="0"/>
                  <a:t>, </a:t>
                </a:r>
                <a:r>
                  <a:rPr kumimoji="1" lang="ja-JP" altLang="en-US" dirty="0" smtClean="0"/>
                  <a:t>以下も計算量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𝑂</m:t>
                    </m:r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𝑛</m:t>
                    </m:r>
                    <m:r>
                      <a:rPr kumimoji="1" lang="en-US" altLang="ja-JP" b="0" i="1" smtClean="0">
                        <a:latin typeface="Cambria Math"/>
                      </a:rPr>
                      <m:t>+</m:t>
                    </m:r>
                    <m:r>
                      <a:rPr kumimoji="1" lang="en-US" altLang="ja-JP" b="0" i="1" smtClean="0">
                        <a:latin typeface="Cambria Math"/>
                      </a:rPr>
                      <m:t>𝑚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dirty="0" smtClean="0"/>
                  <a:t> で行える </a:t>
                </a:r>
                <a:r>
                  <a:rPr kumimoji="1" lang="en-US" altLang="ja-JP" dirty="0" smtClean="0"/>
                  <a:t>(</a:t>
                </a:r>
                <a:r>
                  <a:rPr kumimoji="1" lang="ja-JP" altLang="en-US" dirty="0" smtClean="0"/>
                  <a:t>詳細略</a:t>
                </a:r>
                <a:r>
                  <a:rPr kumimoji="1" lang="en-US" altLang="ja-JP" dirty="0" smtClean="0"/>
                  <a:t>)</a:t>
                </a:r>
              </a:p>
              <a:p>
                <a:pPr lvl="1"/>
                <a:r>
                  <a:rPr kumimoji="1" lang="en-US" altLang="ja-JP" dirty="0" err="1" smtClean="0"/>
                  <a:t>cograph</a:t>
                </a:r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である場合</a:t>
                </a:r>
                <a:r>
                  <a:rPr kumimoji="1" lang="en-US" altLang="ja-JP" dirty="0" smtClean="0"/>
                  <a:t>, </a:t>
                </a:r>
                <a:r>
                  <a:rPr kumimoji="1" lang="en-US" altLang="ja-JP" dirty="0" err="1" smtClean="0"/>
                  <a:t>cotree</a:t>
                </a:r>
                <a:r>
                  <a:rPr kumimoji="1" lang="en-US" altLang="ja-JP" dirty="0" smtClean="0"/>
                  <a:t> (</a:t>
                </a:r>
                <a:r>
                  <a:rPr lang="ja-JP" altLang="en-US" dirty="0"/>
                  <a:t>後述</a:t>
                </a:r>
                <a:r>
                  <a:rPr kumimoji="1" lang="en-US" altLang="ja-JP" dirty="0" smtClean="0"/>
                  <a:t>) </a:t>
                </a:r>
                <a:r>
                  <a:rPr kumimoji="1" lang="ja-JP" altLang="en-US" dirty="0" smtClean="0"/>
                  <a:t>を構成</a:t>
                </a:r>
                <a:endParaRPr kumimoji="1" lang="en-US" altLang="ja-JP" dirty="0" smtClean="0"/>
              </a:p>
              <a:p>
                <a:pPr lvl="1"/>
                <a:r>
                  <a:rPr lang="en-US" altLang="ja-JP" dirty="0" err="1" smtClean="0"/>
                  <a:t>cograph</a:t>
                </a:r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でない場合</a:t>
                </a:r>
                <a:r>
                  <a:rPr lang="en-US" altLang="ja-JP" dirty="0" smtClean="0"/>
                  <a:t>, </a:t>
                </a:r>
                <a:r>
                  <a:rPr lang="ja-JP" altLang="en-US" dirty="0" smtClean="0"/>
                  <a:t>含まれる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を検出</a:t>
                </a:r>
                <a:endParaRPr kumimoji="1" lang="en-US" altLang="ja-JP" dirty="0" smtClean="0"/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1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Cotree</a:t>
            </a:r>
            <a:r>
              <a:rPr lang="en-US" altLang="ja-JP" dirty="0"/>
              <a:t> </a:t>
            </a:r>
            <a:r>
              <a:rPr lang="ja-JP" altLang="en-US" dirty="0"/>
              <a:t>と </a:t>
            </a:r>
            <a:r>
              <a:rPr lang="en-US" altLang="ja-JP" dirty="0"/>
              <a:t>Read-once function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r</a:t>
                </a:r>
                <a:r>
                  <a:rPr lang="en-US" altLang="ja-JP" dirty="0" smtClean="0"/>
                  <a:t>ead-once </a:t>
                </a:r>
                <a:r>
                  <a:rPr lang="ja-JP" altLang="en-US" dirty="0" smtClean="0"/>
                  <a:t>かどうかの判定</a:t>
                </a:r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𝑎𝑐𝑓</m:t>
                    </m:r>
                    <m:r>
                      <a:rPr lang="en-US" altLang="ja-JP" i="1">
                        <a:latin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</a:rPr>
                      <m:t>𝑏𝑐</m:t>
                    </m:r>
                    <m:r>
                      <a:rPr lang="en-US" altLang="ja-JP" i="1">
                        <a:latin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</a:rPr>
                      <m:t>𝑐𝑒h</m:t>
                    </m:r>
                    <m:r>
                      <a:rPr lang="en-US" altLang="ja-JP" i="1">
                        <a:latin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</a:rPr>
                      <m:t>𝑑𝑔</m:t>
                    </m:r>
                  </m:oMath>
                </a14:m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𝑎𝑏𝑐</m:t>
                    </m:r>
                    <m:r>
                      <a:rPr lang="en-US" altLang="ja-JP" i="1">
                        <a:latin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</a:rPr>
                      <m:t>𝑎𝑏𝑒</m:t>
                    </m:r>
                    <m:r>
                      <a:rPr lang="en-US" altLang="ja-JP" i="1">
                        <a:latin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</a:rPr>
                      <m:t>𝑎𝑑𝑒</m:t>
                    </m:r>
                    <m:r>
                      <a:rPr lang="en-US" altLang="ja-JP" i="1">
                        <a:latin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</a:rPr>
                      <m:t>𝑏𝑐𝑓</m:t>
                    </m:r>
                    <m:r>
                      <a:rPr lang="en-US" altLang="ja-JP" i="1">
                        <a:latin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</a:rPr>
                      <m:t>𝑏𝑒𝑓</m:t>
                    </m:r>
                    <m:r>
                      <a:rPr lang="en-US" altLang="ja-JP" i="1">
                        <a:latin typeface="Cambria Math"/>
                      </a:rPr>
                      <m:t>+</m:t>
                    </m:r>
                    <m:r>
                      <a:rPr lang="en-US" altLang="ja-JP" i="1">
                        <a:latin typeface="Cambria Math"/>
                      </a:rPr>
                      <m:t>𝑑𝑒𝑓</m:t>
                    </m:r>
                  </m:oMath>
                </a14:m>
                <a:endParaRPr lang="en-US" altLang="ja-JP" dirty="0"/>
              </a:p>
              <a:p>
                <a:pPr lvl="1"/>
                <a:endParaRPr lang="en-US" altLang="ja-JP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kumimoji="1" lang="ja-JP" altLang="en-US" dirty="0" smtClean="0"/>
                  <a:t>各変数を頂点とするグラフを考える</a:t>
                </a:r>
                <a:endParaRPr kumimoji="1" lang="en-US" altLang="ja-JP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ja-JP" altLang="en-US" dirty="0"/>
                  <a:t>掛け</a:t>
                </a:r>
                <a:r>
                  <a:rPr lang="ja-JP" altLang="en-US" dirty="0" smtClean="0"/>
                  <a:t>合わさっている変数どうしを辺で結ぶ</a:t>
                </a:r>
                <a:endParaRPr lang="en-US" altLang="ja-JP" dirty="0"/>
              </a:p>
              <a:p>
                <a:pPr marL="1371600" lvl="2" indent="-514350">
                  <a:buFont typeface="Arial" pitchFamily="34" charset="0"/>
                  <a:buChar char="•"/>
                </a:pP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𝑎𝑐</m:t>
                    </m:r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r>
                      <a:rPr lang="en-US" altLang="ja-JP" b="0" i="1" smtClean="0">
                        <a:latin typeface="Cambria Math"/>
                      </a:rPr>
                      <m:t>𝑎𝑓</m:t>
                    </m:r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r>
                      <a:rPr lang="en-US" altLang="ja-JP" b="0" i="1" smtClean="0">
                        <a:latin typeface="Cambria Math"/>
                      </a:rPr>
                      <m:t>𝑐𝑓</m:t>
                    </m:r>
                    <m:r>
                      <a:rPr lang="en-US" altLang="ja-JP" b="0" i="1" smtClean="0">
                        <a:latin typeface="Cambria Math"/>
                      </a:rPr>
                      <m:t>,  </m:t>
                    </m:r>
                    <m:r>
                      <a:rPr lang="en-US" altLang="ja-JP" b="0" i="1" smtClean="0">
                        <a:latin typeface="Cambria Math"/>
                      </a:rPr>
                      <m:t>𝑏𝑐</m:t>
                    </m:r>
                    <m:r>
                      <a:rPr lang="en-US" altLang="ja-JP" b="0" i="1" smtClean="0">
                        <a:latin typeface="Cambria Math"/>
                      </a:rPr>
                      <m:t>,  </m:t>
                    </m:r>
                    <m:r>
                      <a:rPr lang="en-US" altLang="ja-JP" b="0" i="1" smtClean="0">
                        <a:latin typeface="Cambria Math"/>
                      </a:rPr>
                      <m:t>𝑐𝑒</m:t>
                    </m:r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r>
                      <a:rPr lang="en-US" altLang="ja-JP" b="0" i="1" smtClean="0">
                        <a:latin typeface="Cambria Math"/>
                      </a:rPr>
                      <m:t>𝑐h</m:t>
                    </m:r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r>
                      <a:rPr lang="en-US" altLang="ja-JP" b="0" i="1" smtClean="0">
                        <a:latin typeface="Cambria Math"/>
                      </a:rPr>
                      <m:t>𝑒h</m:t>
                    </m:r>
                    <m:r>
                      <a:rPr lang="en-US" altLang="ja-JP" b="0" i="1" smtClean="0">
                        <a:latin typeface="Cambria Math"/>
                      </a:rPr>
                      <m:t>,  </m:t>
                    </m:r>
                    <m:r>
                      <a:rPr lang="en-US" altLang="ja-JP" b="0" i="1" smtClean="0">
                        <a:latin typeface="Cambria Math"/>
                      </a:rPr>
                      <m:t>𝑑𝑔</m:t>
                    </m:r>
                  </m:oMath>
                </a14:m>
                <a:endParaRPr lang="en-US" altLang="ja-JP" b="0" dirty="0" smtClean="0"/>
              </a:p>
              <a:p>
                <a:pPr marL="1371600" lvl="2" indent="-514350">
                  <a:buFont typeface="Arial" pitchFamily="34" charset="0"/>
                  <a:buChar char="•"/>
                </a:pP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𝑎𝑏</m:t>
                    </m:r>
                    <m:r>
                      <a:rPr kumimoji="1" lang="en-US" altLang="ja-JP" b="0" i="1" smtClean="0">
                        <a:latin typeface="Cambria Math"/>
                      </a:rPr>
                      <m:t>,</m:t>
                    </m:r>
                    <m:r>
                      <a:rPr kumimoji="1" lang="en-US" altLang="ja-JP" b="0" i="1" smtClean="0">
                        <a:latin typeface="Cambria Math"/>
                      </a:rPr>
                      <m:t>𝑎𝑐</m:t>
                    </m:r>
                    <m:r>
                      <a:rPr kumimoji="1" lang="en-US" altLang="ja-JP" b="0" i="1" smtClean="0">
                        <a:latin typeface="Cambria Math"/>
                      </a:rPr>
                      <m:t>,</m:t>
                    </m:r>
                    <m:r>
                      <a:rPr kumimoji="1" lang="en-US" altLang="ja-JP" b="0" i="1" smtClean="0">
                        <a:latin typeface="Cambria Math"/>
                      </a:rPr>
                      <m:t>𝑏𝑐</m:t>
                    </m:r>
                    <m:r>
                      <a:rPr kumimoji="1" lang="en-US" altLang="ja-JP" b="0" i="1" smtClean="0">
                        <a:latin typeface="Cambria Math"/>
                      </a:rPr>
                      <m:t>,  …</m:t>
                    </m:r>
                  </m:oMath>
                </a14:m>
                <a:endParaRPr kumimoji="1" lang="en-US" altLang="ja-JP" b="0" dirty="0" smtClean="0"/>
              </a:p>
              <a:p>
                <a:pPr marL="1371600" lvl="2" indent="-514350">
                  <a:buFont typeface="Arial" pitchFamily="34" charset="0"/>
                  <a:buChar char="•"/>
                </a:pPr>
                <a:r>
                  <a:rPr kumimoji="1" lang="ja-JP" altLang="en-US" dirty="0" smtClean="0"/>
                  <a:t>重複は無視する</a:t>
                </a:r>
                <a:endParaRPr kumimoji="1" lang="en-US" altLang="ja-JP" dirty="0" smtClean="0"/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b="-12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8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グラフの用語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 smtClean="0"/>
                  <a:t>次数</a:t>
                </a:r>
                <a:endParaRPr lang="en-US" altLang="ja-JP" dirty="0"/>
              </a:p>
              <a:p>
                <a:pPr lvl="1"/>
                <a:r>
                  <a:rPr kumimoji="1" lang="ja-JP" altLang="en-US" dirty="0" smtClean="0"/>
                  <a:t>頂点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kumimoji="1" lang="ja-JP" altLang="en-US" dirty="0" smtClean="0"/>
                  <a:t> の</a:t>
                </a:r>
                <a:r>
                  <a:rPr kumimoji="1" lang="ja-JP" altLang="en-US" u="sng" dirty="0" smtClean="0"/>
                  <a:t>次数</a:t>
                </a:r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(degree) </a:t>
                </a:r>
                <a:r>
                  <a:rPr kumimoji="1" lang="ja-JP" altLang="en-US" dirty="0" smtClean="0"/>
                  <a:t>とは</a:t>
                </a:r>
                <a:r>
                  <a:rPr kumimoji="1" lang="en-US" altLang="ja-JP" dirty="0" smtClean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kumimoji="1" lang="ja-JP" altLang="en-US" dirty="0" smtClean="0"/>
                  <a:t> に接続している辺の個数</a:t>
                </a:r>
                <a:endParaRPr lang="en-US" altLang="ja-JP" dirty="0"/>
              </a:p>
              <a:p>
                <a:pPr lvl="1"/>
                <a:r>
                  <a:rPr kumimoji="1" lang="ja-JP" altLang="en-US" dirty="0"/>
                  <a:t>有向グラフ</a:t>
                </a:r>
                <a:r>
                  <a:rPr kumimoji="1" lang="ja-JP" altLang="en-US" dirty="0" smtClean="0"/>
                  <a:t>に</a:t>
                </a:r>
                <a:r>
                  <a:rPr kumimoji="1" lang="ja-JP" altLang="en-US" dirty="0"/>
                  <a:t>対して</a:t>
                </a:r>
                <a:r>
                  <a:rPr kumimoji="1" lang="ja-JP" altLang="en-US" dirty="0" smtClean="0"/>
                  <a:t>は</a:t>
                </a:r>
                <a:r>
                  <a:rPr kumimoji="1" lang="en-US" altLang="ja-JP" dirty="0" smtClean="0"/>
                  <a:t>,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を始点とする辺の個数 ： </a:t>
                </a:r>
                <a:r>
                  <a:rPr kumimoji="1" lang="ja-JP" altLang="en-US" u="sng" dirty="0" smtClean="0"/>
                  <a:t>出次数</a:t>
                </a:r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(out-degree)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を終点とする辺の個数 ： </a:t>
                </a:r>
                <a:r>
                  <a:rPr kumimoji="1" lang="ja-JP" altLang="en-US" u="sng" dirty="0" smtClean="0"/>
                  <a:t>入次数</a:t>
                </a:r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(in-degree)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円/楕円 3"/>
          <p:cNvSpPr/>
          <p:nvPr/>
        </p:nvSpPr>
        <p:spPr>
          <a:xfrm>
            <a:off x="4147653" y="5143795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674661" y="592172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719079" y="4908245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893021" y="5479185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195736" y="5782575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7087602" y="6049000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668344" y="5143795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>
            <a:stCxn id="6" idx="5"/>
            <a:endCxn id="5" idx="1"/>
          </p:cNvCxnSpPr>
          <p:nvPr/>
        </p:nvCxnSpPr>
        <p:spPr>
          <a:xfrm>
            <a:off x="3026358" y="5215524"/>
            <a:ext cx="701024" cy="758918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7" idx="6"/>
            <a:endCxn id="11" idx="2"/>
          </p:cNvCxnSpPr>
          <p:nvPr/>
        </p:nvCxnSpPr>
        <p:spPr>
          <a:xfrm flipV="1">
            <a:off x="6253021" y="5323795"/>
            <a:ext cx="1415323" cy="33539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4" idx="6"/>
            <a:endCxn id="7" idx="2"/>
          </p:cNvCxnSpPr>
          <p:nvPr/>
        </p:nvCxnSpPr>
        <p:spPr>
          <a:xfrm>
            <a:off x="4507653" y="5323795"/>
            <a:ext cx="1385368" cy="33539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5" idx="6"/>
            <a:endCxn id="7" idx="3"/>
          </p:cNvCxnSpPr>
          <p:nvPr/>
        </p:nvCxnSpPr>
        <p:spPr>
          <a:xfrm flipV="1">
            <a:off x="4034661" y="5786464"/>
            <a:ext cx="1911081" cy="31525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7" idx="5"/>
            <a:endCxn id="10" idx="1"/>
          </p:cNvCxnSpPr>
          <p:nvPr/>
        </p:nvCxnSpPr>
        <p:spPr>
          <a:xfrm>
            <a:off x="6200300" y="5786464"/>
            <a:ext cx="940023" cy="31525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2153239" y="4806579"/>
            <a:ext cx="441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1</a:t>
            </a:r>
            <a:endParaRPr kumimoji="1" lang="ja-JP" altLang="en-US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727382" y="4912962"/>
            <a:ext cx="441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1</a:t>
            </a:r>
            <a:endParaRPr kumimoji="1" lang="ja-JP" altLang="en-US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284438" y="4857412"/>
            <a:ext cx="441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1</a:t>
            </a:r>
            <a:endParaRPr kumimoji="1" lang="ja-JP" altLang="en-US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7435791" y="5921721"/>
            <a:ext cx="441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1</a:t>
            </a:r>
            <a:endParaRPr kumimoji="1" lang="ja-JP" altLang="en-US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852185" y="4995066"/>
            <a:ext cx="441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>
                <a:solidFill>
                  <a:srgbClr val="000000"/>
                </a:solidFill>
                <a:latin typeface="Arial"/>
                <a:ea typeface="ＭＳ Ｐゴシック"/>
              </a:rPr>
              <a:t>4</a:t>
            </a:r>
            <a:endParaRPr kumimoji="1" lang="ja-JP" altLang="en-US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232989" y="5967417"/>
            <a:ext cx="441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>
                <a:solidFill>
                  <a:srgbClr val="000000"/>
                </a:solidFill>
                <a:latin typeface="Arial"/>
                <a:ea typeface="ＭＳ Ｐゴシック"/>
              </a:rPr>
              <a:t>2</a:t>
            </a:r>
            <a:endParaRPr kumimoji="1" lang="ja-JP" altLang="en-US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711567" y="5727778"/>
            <a:ext cx="441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kern="0" dirty="0">
                <a:solidFill>
                  <a:srgbClr val="000000"/>
                </a:solidFill>
                <a:latin typeface="Arial"/>
                <a:ea typeface="ＭＳ Ｐゴシック"/>
              </a:rPr>
              <a:t>0</a:t>
            </a:r>
            <a:endParaRPr kumimoji="1" lang="ja-JP" altLang="en-US" sz="2400" kern="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847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Cotree</a:t>
            </a:r>
            <a:r>
              <a:rPr lang="en-US" altLang="ja-JP" dirty="0"/>
              <a:t> </a:t>
            </a:r>
            <a:r>
              <a:rPr lang="ja-JP" altLang="en-US" dirty="0"/>
              <a:t>と </a:t>
            </a:r>
            <a:r>
              <a:rPr lang="en-US" altLang="ja-JP" dirty="0"/>
              <a:t>Read-once function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r</a:t>
            </a:r>
            <a:r>
              <a:rPr lang="en-US" altLang="ja-JP" dirty="0" smtClean="0"/>
              <a:t>ead-once </a:t>
            </a:r>
            <a:r>
              <a:rPr lang="ja-JP" altLang="en-US" dirty="0" smtClean="0"/>
              <a:t>かどうかの判定 </a:t>
            </a:r>
            <a:r>
              <a:rPr lang="en-US" altLang="ja-JP" dirty="0" smtClean="0"/>
              <a:t>(</a:t>
            </a:r>
            <a:r>
              <a:rPr lang="ja-JP" altLang="en-US" dirty="0" smtClean="0"/>
              <a:t>つづき</a:t>
            </a:r>
            <a:r>
              <a:rPr lang="en-US" altLang="ja-JP" dirty="0" smtClean="0"/>
              <a:t>)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altLang="ja-JP" dirty="0" err="1" smtClean="0"/>
              <a:t>cograph</a:t>
            </a:r>
            <a:r>
              <a:rPr lang="en-US" altLang="ja-JP" dirty="0" smtClean="0"/>
              <a:t> </a:t>
            </a:r>
            <a:r>
              <a:rPr lang="ja-JP" altLang="en-US" dirty="0" smtClean="0"/>
              <a:t>でないならば失敗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 startAt="3"/>
            </a:pPr>
            <a:endParaRPr lang="en-US" altLang="ja-JP" dirty="0"/>
          </a:p>
          <a:p>
            <a:pPr marL="971550" lvl="1" indent="-514350">
              <a:buFont typeface="+mj-lt"/>
              <a:buAutoNum type="arabicPeriod" startAt="3"/>
            </a:pPr>
            <a:endParaRPr lang="en-US" altLang="ja-JP" dirty="0" smtClean="0"/>
          </a:p>
          <a:p>
            <a:pPr marL="971550" lvl="1" indent="-514350">
              <a:buFont typeface="+mj-lt"/>
              <a:buAutoNum type="arabicPeriod" startAt="3"/>
            </a:pPr>
            <a:endParaRPr lang="en-US" altLang="ja-JP" dirty="0"/>
          </a:p>
          <a:p>
            <a:pPr marL="971550" lvl="1" indent="-514350">
              <a:buFont typeface="+mj-lt"/>
              <a:buAutoNum type="arabicPeriod" startAt="3"/>
            </a:pPr>
            <a:endParaRPr lang="en-US" altLang="ja-JP" dirty="0" smtClean="0"/>
          </a:p>
          <a:p>
            <a:pPr marL="971550" lvl="1" indent="-514350">
              <a:buFont typeface="+mj-lt"/>
              <a:buAutoNum type="arabicPeriod" startAt="3"/>
            </a:pPr>
            <a:endParaRPr lang="en-US" altLang="ja-JP" dirty="0" smtClean="0"/>
          </a:p>
          <a:p>
            <a:pPr marL="971550" lvl="1" indent="-514350">
              <a:buFont typeface="+mj-lt"/>
              <a:buAutoNum type="arabicPeriod" startAt="3"/>
            </a:pPr>
            <a:r>
              <a:rPr kumimoji="1" lang="en-US" altLang="ja-JP" dirty="0" err="1" smtClean="0"/>
              <a:t>cograph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ならば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cotree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から多項式を復元して元の多項式になれば </a:t>
            </a:r>
            <a:r>
              <a:rPr kumimoji="1" lang="en-US" altLang="ja-JP" dirty="0" smtClean="0"/>
              <a:t>read-once</a:t>
            </a:r>
          </a:p>
          <a:p>
            <a:endParaRPr lang="en-US" altLang="ja-JP" dirty="0"/>
          </a:p>
        </p:txBody>
      </p:sp>
      <p:sp>
        <p:nvSpPr>
          <p:cNvPr id="4" name="円/楕円 3"/>
          <p:cNvSpPr/>
          <p:nvPr/>
        </p:nvSpPr>
        <p:spPr>
          <a:xfrm>
            <a:off x="2719079" y="3017348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2719079" y="461053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5635383" y="301562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635383" y="461053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3619159" y="388538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678802" y="375810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>
            <a:stCxn id="4" idx="4"/>
            <a:endCxn id="5" idx="0"/>
          </p:cNvCxnSpPr>
          <p:nvPr/>
        </p:nvCxnSpPr>
        <p:spPr>
          <a:xfrm>
            <a:off x="2899079" y="3377348"/>
            <a:ext cx="0" cy="123319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5" idx="6"/>
            <a:endCxn id="7" idx="2"/>
          </p:cNvCxnSpPr>
          <p:nvPr/>
        </p:nvCxnSpPr>
        <p:spPr>
          <a:xfrm>
            <a:off x="3079079" y="4790539"/>
            <a:ext cx="2556304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7" idx="0"/>
            <a:endCxn id="6" idx="4"/>
          </p:cNvCxnSpPr>
          <p:nvPr/>
        </p:nvCxnSpPr>
        <p:spPr>
          <a:xfrm flipV="1">
            <a:off x="5815383" y="3375621"/>
            <a:ext cx="0" cy="1234918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6" idx="2"/>
            <a:endCxn id="4" idx="6"/>
          </p:cNvCxnSpPr>
          <p:nvPr/>
        </p:nvCxnSpPr>
        <p:spPr>
          <a:xfrm flipH="1">
            <a:off x="3079079" y="3195621"/>
            <a:ext cx="2556304" cy="1727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4" idx="5"/>
            <a:endCxn id="8" idx="1"/>
          </p:cNvCxnSpPr>
          <p:nvPr/>
        </p:nvCxnSpPr>
        <p:spPr>
          <a:xfrm>
            <a:off x="3026358" y="3324627"/>
            <a:ext cx="645522" cy="613475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4" idx="5"/>
            <a:endCxn id="9" idx="1"/>
          </p:cNvCxnSpPr>
          <p:nvPr/>
        </p:nvCxnSpPr>
        <p:spPr>
          <a:xfrm>
            <a:off x="3026358" y="3324627"/>
            <a:ext cx="1705165" cy="48619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8" idx="6"/>
            <a:endCxn id="9" idx="2"/>
          </p:cNvCxnSpPr>
          <p:nvPr/>
        </p:nvCxnSpPr>
        <p:spPr>
          <a:xfrm flipV="1">
            <a:off x="3979159" y="3938102"/>
            <a:ext cx="699643" cy="127279"/>
          </a:xfrm>
          <a:prstGeom prst="line">
            <a:avLst/>
          </a:prstGeom>
          <a:ln w="25400">
            <a:solidFill>
              <a:srgbClr val="39F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8" idx="3"/>
            <a:endCxn id="5" idx="7"/>
          </p:cNvCxnSpPr>
          <p:nvPr/>
        </p:nvCxnSpPr>
        <p:spPr>
          <a:xfrm flipH="1">
            <a:off x="3026358" y="4192660"/>
            <a:ext cx="645522" cy="470600"/>
          </a:xfrm>
          <a:prstGeom prst="line">
            <a:avLst/>
          </a:prstGeom>
          <a:ln w="25400">
            <a:solidFill>
              <a:srgbClr val="39F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9" idx="6"/>
            <a:endCxn id="7" idx="1"/>
          </p:cNvCxnSpPr>
          <p:nvPr/>
        </p:nvCxnSpPr>
        <p:spPr>
          <a:xfrm>
            <a:off x="5038802" y="3938102"/>
            <a:ext cx="649302" cy="725158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8" idx="5"/>
            <a:endCxn id="7" idx="1"/>
          </p:cNvCxnSpPr>
          <p:nvPr/>
        </p:nvCxnSpPr>
        <p:spPr>
          <a:xfrm>
            <a:off x="3926438" y="4192660"/>
            <a:ext cx="1761666" cy="47060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9" idx="7"/>
            <a:endCxn id="6" idx="3"/>
          </p:cNvCxnSpPr>
          <p:nvPr/>
        </p:nvCxnSpPr>
        <p:spPr>
          <a:xfrm flipV="1">
            <a:off x="4986081" y="3322900"/>
            <a:ext cx="702023" cy="487923"/>
          </a:xfrm>
          <a:prstGeom prst="line">
            <a:avLst/>
          </a:prstGeom>
          <a:ln w="25400">
            <a:solidFill>
              <a:srgbClr val="39FF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2431027" y="2964788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027" y="2964788"/>
                <a:ext cx="936104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3331107" y="3827701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107" y="3827701"/>
                <a:ext cx="93610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2431027" y="4559706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027" y="4559706"/>
                <a:ext cx="93610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5347331" y="2964787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331" y="2964787"/>
                <a:ext cx="9361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4383366" y="3707269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366" y="3707269"/>
                <a:ext cx="93610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5366062" y="4538502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062" y="4538502"/>
                <a:ext cx="936104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2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Cotree</a:t>
            </a:r>
            <a:r>
              <a:rPr lang="en-US" altLang="ja-JP" dirty="0"/>
              <a:t> </a:t>
            </a:r>
            <a:r>
              <a:rPr lang="ja-JP" altLang="en-US" dirty="0"/>
              <a:t>と </a:t>
            </a:r>
            <a:r>
              <a:rPr lang="en-US" altLang="ja-JP" dirty="0"/>
              <a:t>Read-once function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 err="1"/>
                  <a:t>c</a:t>
                </a:r>
                <a:r>
                  <a:rPr kumimoji="1" lang="en-US" altLang="ja-JP" dirty="0" err="1" smtClean="0"/>
                  <a:t>otree</a:t>
                </a:r>
                <a:r>
                  <a:rPr kumimoji="1" lang="en-US" altLang="ja-JP" dirty="0" smtClean="0"/>
                  <a:t> </a:t>
                </a:r>
                <a:r>
                  <a:rPr kumimoji="1" lang="ja-JP" altLang="en-US" dirty="0" smtClean="0"/>
                  <a:t>の </a:t>
                </a:r>
                <a:r>
                  <a:rPr lang="en-US" altLang="ja-JP" dirty="0" smtClean="0"/>
                  <a:t>0 </a:t>
                </a:r>
                <a:r>
                  <a:rPr lang="ja-JP" altLang="en-US" dirty="0" smtClean="0"/>
                  <a:t>を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altLang="ja-JP" dirty="0" smtClean="0"/>
                  <a:t>, 1 </a:t>
                </a:r>
                <a:r>
                  <a:rPr lang="ja-JP" altLang="en-US" dirty="0" smtClean="0"/>
                  <a:t>を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×</m:t>
                    </m:r>
                  </m:oMath>
                </a14:m>
                <a:r>
                  <a:rPr kumimoji="1" lang="ja-JP" altLang="en-US" dirty="0" smtClean="0"/>
                  <a:t> と考えて多項式を復元</a:t>
                </a:r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円/楕円 3"/>
          <p:cNvSpPr/>
          <p:nvPr/>
        </p:nvSpPr>
        <p:spPr>
          <a:xfrm>
            <a:off x="2036187" y="583421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748135" y="5783381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135" y="5783381"/>
                <a:ext cx="93610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円/楕円 5"/>
          <p:cNvSpPr/>
          <p:nvPr/>
        </p:nvSpPr>
        <p:spPr>
          <a:xfrm>
            <a:off x="4569482" y="424001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5220303" y="4260545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677647" y="583421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595375" y="583421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123404" y="5329049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772084" y="4240013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157346" y="5834214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389595" y="5739881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595" y="5739881"/>
                <a:ext cx="936104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932251" y="4188248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251" y="4188248"/>
                <a:ext cx="9361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5484032" y="4134349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032" y="4134349"/>
                <a:ext cx="936104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281430" y="4188249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430" y="4188249"/>
                <a:ext cx="9361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2835352" y="5278216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52" y="5278216"/>
                <a:ext cx="93610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307323" y="5783382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323" y="5783382"/>
                <a:ext cx="93610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3869294" y="5783382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294" y="5783382"/>
                <a:ext cx="93610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円/楕円 19"/>
          <p:cNvSpPr/>
          <p:nvPr/>
        </p:nvSpPr>
        <p:spPr>
          <a:xfrm>
            <a:off x="2368587" y="4935633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3797346" y="4936223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033404" y="4240013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5455336" y="3559873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3844207" y="3574789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4623031" y="2876249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26" name="直線コネクタ 25"/>
          <p:cNvCxnSpPr>
            <a:stCxn id="20" idx="3"/>
            <a:endCxn id="4" idx="0"/>
          </p:cNvCxnSpPr>
          <p:nvPr/>
        </p:nvCxnSpPr>
        <p:spPr>
          <a:xfrm flipH="1">
            <a:off x="2216187" y="5242912"/>
            <a:ext cx="205121" cy="59130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20" idx="5"/>
            <a:endCxn id="8" idx="0"/>
          </p:cNvCxnSpPr>
          <p:nvPr/>
        </p:nvCxnSpPr>
        <p:spPr>
          <a:xfrm>
            <a:off x="2675866" y="5242912"/>
            <a:ext cx="181781" cy="59130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22" idx="3"/>
            <a:endCxn id="20" idx="7"/>
          </p:cNvCxnSpPr>
          <p:nvPr/>
        </p:nvCxnSpPr>
        <p:spPr>
          <a:xfrm flipH="1">
            <a:off x="2675866" y="4547292"/>
            <a:ext cx="410259" cy="44106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2" idx="4"/>
            <a:endCxn id="10" idx="0"/>
          </p:cNvCxnSpPr>
          <p:nvPr/>
        </p:nvCxnSpPr>
        <p:spPr>
          <a:xfrm>
            <a:off x="3213404" y="4600013"/>
            <a:ext cx="90000" cy="72903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22" idx="5"/>
            <a:endCxn id="21" idx="1"/>
          </p:cNvCxnSpPr>
          <p:nvPr/>
        </p:nvCxnSpPr>
        <p:spPr>
          <a:xfrm>
            <a:off x="3340683" y="4547292"/>
            <a:ext cx="509384" cy="44165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21" idx="3"/>
            <a:endCxn id="9" idx="0"/>
          </p:cNvCxnSpPr>
          <p:nvPr/>
        </p:nvCxnSpPr>
        <p:spPr>
          <a:xfrm flipH="1">
            <a:off x="3775375" y="5243502"/>
            <a:ext cx="74692" cy="59071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21" idx="5"/>
            <a:endCxn id="12" idx="0"/>
          </p:cNvCxnSpPr>
          <p:nvPr/>
        </p:nvCxnSpPr>
        <p:spPr>
          <a:xfrm>
            <a:off x="4104625" y="5243502"/>
            <a:ext cx="232721" cy="59071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24" idx="3"/>
            <a:endCxn id="22" idx="7"/>
          </p:cNvCxnSpPr>
          <p:nvPr/>
        </p:nvCxnSpPr>
        <p:spPr>
          <a:xfrm flipH="1">
            <a:off x="3340683" y="3882068"/>
            <a:ext cx="556245" cy="41066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24" idx="5"/>
            <a:endCxn id="6" idx="1"/>
          </p:cNvCxnSpPr>
          <p:nvPr/>
        </p:nvCxnSpPr>
        <p:spPr>
          <a:xfrm>
            <a:off x="4151486" y="3882068"/>
            <a:ext cx="470717" cy="41066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25" idx="3"/>
            <a:endCxn id="24" idx="7"/>
          </p:cNvCxnSpPr>
          <p:nvPr/>
        </p:nvCxnSpPr>
        <p:spPr>
          <a:xfrm flipH="1">
            <a:off x="4151486" y="3183528"/>
            <a:ext cx="524266" cy="44398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25" idx="5"/>
            <a:endCxn id="23" idx="1"/>
          </p:cNvCxnSpPr>
          <p:nvPr/>
        </p:nvCxnSpPr>
        <p:spPr>
          <a:xfrm>
            <a:off x="4930310" y="3183528"/>
            <a:ext cx="577747" cy="42906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23" idx="3"/>
            <a:endCxn id="7" idx="0"/>
          </p:cNvCxnSpPr>
          <p:nvPr/>
        </p:nvCxnSpPr>
        <p:spPr>
          <a:xfrm flipH="1">
            <a:off x="5400303" y="3867152"/>
            <a:ext cx="107754" cy="393393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23" idx="5"/>
            <a:endCxn id="11" idx="0"/>
          </p:cNvCxnSpPr>
          <p:nvPr/>
        </p:nvCxnSpPr>
        <p:spPr>
          <a:xfrm>
            <a:off x="5762615" y="3867152"/>
            <a:ext cx="189469" cy="37286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2745352" y="418918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334979" y="282541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080535" y="488539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509294" y="488539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556155" y="350904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167284" y="350904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1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/>
              <p:cNvSpPr txBox="1"/>
              <p:nvPr/>
            </p:nvSpPr>
            <p:spPr>
              <a:xfrm>
                <a:off x="1275858" y="4764476"/>
                <a:ext cx="1656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FF0000"/>
                          </a:solidFill>
                          <a:latin typeface="Cambria Math"/>
                          <a:ea typeface="ＭＳ Ｐゴシック"/>
                        </a:rPr>
                        <m:t>𝑎𝑓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FF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46" name="テキスト ボックス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58" y="4764476"/>
                <a:ext cx="1656184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3614899" y="4788889"/>
                <a:ext cx="1656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FF0000"/>
                          </a:solidFill>
                          <a:latin typeface="Cambria Math"/>
                          <a:ea typeface="ＭＳ Ｐゴシック"/>
                        </a:rPr>
                        <m:t>𝑒h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FF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899" y="4788889"/>
                <a:ext cx="1656184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1652456" y="3839903"/>
                <a:ext cx="1656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FF0000"/>
                          </a:solidFill>
                          <a:latin typeface="Cambria Math"/>
                          <a:ea typeface="ＭＳ Ｐゴシック"/>
                        </a:rPr>
                        <m:t>𝑎𝑓</m:t>
                      </m:r>
                      <m:r>
                        <a:rPr kumimoji="1" lang="en-US" altLang="ja-JP" sz="2000" b="0" i="1" kern="0" smtClean="0">
                          <a:solidFill>
                            <a:srgbClr val="FF0000"/>
                          </a:solidFill>
                          <a:latin typeface="Cambria Math"/>
                          <a:ea typeface="ＭＳ Ｐゴシック"/>
                        </a:rPr>
                        <m:t>+</m:t>
                      </m:r>
                      <m:r>
                        <a:rPr kumimoji="1" lang="en-US" altLang="ja-JP" sz="2000" b="0" i="1" kern="0" smtClean="0">
                          <a:solidFill>
                            <a:srgbClr val="FF0000"/>
                          </a:solidFill>
                          <a:latin typeface="Cambria Math"/>
                          <a:ea typeface="ＭＳ Ｐゴシック"/>
                        </a:rPr>
                        <m:t>𝑏</m:t>
                      </m:r>
                      <m:r>
                        <a:rPr kumimoji="1" lang="en-US" altLang="ja-JP" sz="2000" b="0" i="1" kern="0" smtClean="0">
                          <a:solidFill>
                            <a:srgbClr val="FF0000"/>
                          </a:solidFill>
                          <a:latin typeface="Cambria Math"/>
                          <a:ea typeface="ＭＳ Ｐゴシック"/>
                        </a:rPr>
                        <m:t>+</m:t>
                      </m:r>
                      <m:r>
                        <a:rPr kumimoji="1" lang="en-US" altLang="ja-JP" sz="2000" b="0" i="1" kern="0" smtClean="0">
                          <a:solidFill>
                            <a:srgbClr val="FF0000"/>
                          </a:solidFill>
                          <a:latin typeface="Cambria Math"/>
                          <a:ea typeface="ＭＳ Ｐゴシック"/>
                        </a:rPr>
                        <m:t>𝑒h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FF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456" y="3839903"/>
                <a:ext cx="1656184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1894982" y="3159763"/>
                <a:ext cx="2475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="0" kern="0" dirty="0" smtClean="0">
                    <a:solidFill>
                      <a:srgbClr val="FF0000"/>
                    </a:solidFill>
                    <a:ea typeface="ＭＳ Ｐゴシック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𝑎𝑓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+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𝑏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+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𝑒h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)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𝑐</m:t>
                    </m:r>
                  </m:oMath>
                </a14:m>
                <a:endParaRPr kumimoji="1" lang="ja-JP" altLang="en-US" sz="2000" kern="0" dirty="0" smtClean="0">
                  <a:solidFill>
                    <a:srgbClr val="FF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982" y="3159763"/>
                <a:ext cx="2475840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3595375" y="2471896"/>
                <a:ext cx="2475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="0" kern="0" dirty="0" smtClean="0">
                    <a:solidFill>
                      <a:srgbClr val="FF0000"/>
                    </a:solidFill>
                    <a:ea typeface="ＭＳ Ｐゴシック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𝑎𝑓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+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𝑏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+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𝑒h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)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𝑐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+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𝑑𝑔</m:t>
                    </m:r>
                  </m:oMath>
                </a14:m>
                <a:endParaRPr kumimoji="1" lang="ja-JP" altLang="en-US" sz="2000" kern="0" dirty="0" smtClean="0">
                  <a:solidFill>
                    <a:srgbClr val="FF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75" y="2471896"/>
                <a:ext cx="2475840" cy="400110"/>
              </a:xfrm>
              <a:prstGeom prst="rect">
                <a:avLst/>
              </a:prstGeom>
              <a:blipFill rotWithShape="1">
                <a:blip r:embed="rId15"/>
                <a:stretch>
                  <a:fillRect l="-1724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5313823" y="3159763"/>
                <a:ext cx="13464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FF0000"/>
                          </a:solidFill>
                          <a:latin typeface="Cambria Math"/>
                          <a:ea typeface="ＭＳ Ｐゴシック"/>
                        </a:rPr>
                        <m:t>𝑑𝑔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FF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823" y="3159763"/>
                <a:ext cx="1346410" cy="400110"/>
              </a:xfrm>
              <a:prstGeom prst="rect">
                <a:avLst/>
              </a:prstGeom>
              <a:blipFill rotWithShape="1"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2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Cograph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と </a:t>
            </a:r>
            <a:r>
              <a:rPr lang="en-US" altLang="ja-JP" dirty="0" smtClean="0"/>
              <a:t>R</a:t>
            </a:r>
            <a:r>
              <a:rPr kumimoji="1" lang="en-US" altLang="ja-JP" dirty="0" smtClean="0"/>
              <a:t>ead-once function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ja-JP" altLang="en-US" dirty="0" smtClean="0"/>
              <a:t>各項は </a:t>
            </a:r>
            <a:r>
              <a:rPr kumimoji="1" lang="en-US" altLang="ja-JP" dirty="0" err="1" smtClean="0"/>
              <a:t>cograph</a:t>
            </a:r>
            <a:r>
              <a:rPr lang="ja-JP" altLang="en-US" dirty="0"/>
              <a:t> </a:t>
            </a:r>
            <a:r>
              <a:rPr kumimoji="1" lang="ja-JP" altLang="en-US" dirty="0" smtClean="0"/>
              <a:t>の極大クリークに対応している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クリーク ： 頂点の集合で</a:t>
            </a:r>
            <a:r>
              <a:rPr lang="en-US" altLang="ja-JP" dirty="0" smtClean="0"/>
              <a:t>, </a:t>
            </a:r>
            <a:r>
              <a:rPr lang="ja-JP" altLang="en-US" dirty="0" smtClean="0"/>
              <a:t>どの </a:t>
            </a:r>
            <a:r>
              <a:rPr lang="en-US" altLang="ja-JP" dirty="0" smtClean="0"/>
              <a:t>2 </a:t>
            </a:r>
            <a:r>
              <a:rPr lang="ja-JP" altLang="en-US" dirty="0" smtClean="0"/>
              <a:t>点も辺で結ばれているもの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588003" y="556153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99951" y="5510698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51" y="5510698"/>
                <a:ext cx="936104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円/楕円 8"/>
          <p:cNvSpPr/>
          <p:nvPr/>
        </p:nvSpPr>
        <p:spPr>
          <a:xfrm>
            <a:off x="3121298" y="3967330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3772119" y="3987862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229463" y="556153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147191" y="556153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675220" y="5056366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4323900" y="3967330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2709162" y="5561531"/>
            <a:ext cx="360000" cy="360000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941411" y="5467198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11" y="5467198"/>
                <a:ext cx="93610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3484067" y="3915565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067" y="3915565"/>
                <a:ext cx="93610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4035848" y="3861666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848" y="3861666"/>
                <a:ext cx="93610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2833246" y="3915566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246" y="3915566"/>
                <a:ext cx="93610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1387168" y="5005533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168" y="5005533"/>
                <a:ext cx="9361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1859139" y="5510699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139" y="5510699"/>
                <a:ext cx="93610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2421110" y="5510699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110" y="5510699"/>
                <a:ext cx="93610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円/楕円 22"/>
          <p:cNvSpPr/>
          <p:nvPr/>
        </p:nvSpPr>
        <p:spPr>
          <a:xfrm>
            <a:off x="920403" y="4662950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2349162" y="4663540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1585220" y="3967330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007152" y="3287190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396023" y="3302106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3174847" y="2603566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/>
          <p:cNvCxnSpPr>
            <a:stCxn id="23" idx="3"/>
            <a:endCxn id="7" idx="0"/>
          </p:cNvCxnSpPr>
          <p:nvPr/>
        </p:nvCxnSpPr>
        <p:spPr>
          <a:xfrm flipH="1">
            <a:off x="768003" y="4970229"/>
            <a:ext cx="205121" cy="59130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23" idx="5"/>
            <a:endCxn id="11" idx="0"/>
          </p:cNvCxnSpPr>
          <p:nvPr/>
        </p:nvCxnSpPr>
        <p:spPr>
          <a:xfrm>
            <a:off x="1227682" y="4970229"/>
            <a:ext cx="181781" cy="59130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25" idx="3"/>
            <a:endCxn id="23" idx="7"/>
          </p:cNvCxnSpPr>
          <p:nvPr/>
        </p:nvCxnSpPr>
        <p:spPr>
          <a:xfrm flipH="1">
            <a:off x="1227682" y="4274609"/>
            <a:ext cx="410259" cy="44106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25" idx="4"/>
            <a:endCxn id="13" idx="0"/>
          </p:cNvCxnSpPr>
          <p:nvPr/>
        </p:nvCxnSpPr>
        <p:spPr>
          <a:xfrm>
            <a:off x="1765220" y="4327330"/>
            <a:ext cx="90000" cy="72903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25" idx="5"/>
            <a:endCxn id="24" idx="1"/>
          </p:cNvCxnSpPr>
          <p:nvPr/>
        </p:nvCxnSpPr>
        <p:spPr>
          <a:xfrm>
            <a:off x="1892499" y="4274609"/>
            <a:ext cx="509384" cy="44165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24" idx="3"/>
            <a:endCxn id="12" idx="0"/>
          </p:cNvCxnSpPr>
          <p:nvPr/>
        </p:nvCxnSpPr>
        <p:spPr>
          <a:xfrm flipH="1">
            <a:off x="2327191" y="4970819"/>
            <a:ext cx="74692" cy="59071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24" idx="5"/>
            <a:endCxn id="15" idx="0"/>
          </p:cNvCxnSpPr>
          <p:nvPr/>
        </p:nvCxnSpPr>
        <p:spPr>
          <a:xfrm>
            <a:off x="2656441" y="4970819"/>
            <a:ext cx="232721" cy="59071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27" idx="3"/>
            <a:endCxn id="25" idx="7"/>
          </p:cNvCxnSpPr>
          <p:nvPr/>
        </p:nvCxnSpPr>
        <p:spPr>
          <a:xfrm flipH="1">
            <a:off x="1892499" y="3609385"/>
            <a:ext cx="556245" cy="41066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27" idx="5"/>
            <a:endCxn id="9" idx="1"/>
          </p:cNvCxnSpPr>
          <p:nvPr/>
        </p:nvCxnSpPr>
        <p:spPr>
          <a:xfrm>
            <a:off x="2703302" y="3609385"/>
            <a:ext cx="470717" cy="41066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>
            <a:stCxn id="28" idx="3"/>
            <a:endCxn id="27" idx="7"/>
          </p:cNvCxnSpPr>
          <p:nvPr/>
        </p:nvCxnSpPr>
        <p:spPr>
          <a:xfrm flipH="1">
            <a:off x="2703302" y="2910845"/>
            <a:ext cx="524266" cy="443982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28" idx="5"/>
            <a:endCxn id="26" idx="1"/>
          </p:cNvCxnSpPr>
          <p:nvPr/>
        </p:nvCxnSpPr>
        <p:spPr>
          <a:xfrm>
            <a:off x="3482126" y="2910845"/>
            <a:ext cx="577747" cy="429066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26" idx="3"/>
            <a:endCxn id="10" idx="0"/>
          </p:cNvCxnSpPr>
          <p:nvPr/>
        </p:nvCxnSpPr>
        <p:spPr>
          <a:xfrm flipH="1">
            <a:off x="3952119" y="3594469"/>
            <a:ext cx="107754" cy="393393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26" idx="5"/>
            <a:endCxn id="14" idx="0"/>
          </p:cNvCxnSpPr>
          <p:nvPr/>
        </p:nvCxnSpPr>
        <p:spPr>
          <a:xfrm>
            <a:off x="4314431" y="3594469"/>
            <a:ext cx="189469" cy="372861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1297168" y="391649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886795" y="255273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32351" y="461270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061110" y="461270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107971" y="323635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1</a:t>
            </a:r>
            <a:endParaRPr kumimoji="1" lang="ja-JP" altLang="en-US" sz="2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719100" y="323635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1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/>
              <p:cNvSpPr txBox="1"/>
              <p:nvPr/>
            </p:nvSpPr>
            <p:spPr>
              <a:xfrm>
                <a:off x="-172326" y="4491793"/>
                <a:ext cx="1656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FF0000"/>
                          </a:solidFill>
                          <a:latin typeface="Cambria Math"/>
                          <a:ea typeface="ＭＳ Ｐゴシック"/>
                        </a:rPr>
                        <m:t>𝑎𝑓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FF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48" name="テキスト ボックス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2326" y="4491793"/>
                <a:ext cx="1656184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2166715" y="4516206"/>
                <a:ext cx="1656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FF0000"/>
                          </a:solidFill>
                          <a:latin typeface="Cambria Math"/>
                          <a:ea typeface="ＭＳ Ｐゴシック"/>
                        </a:rPr>
                        <m:t>𝑒h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FF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715" y="4516206"/>
                <a:ext cx="1656184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204272" y="3567220"/>
                <a:ext cx="1656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FF0000"/>
                          </a:solidFill>
                          <a:latin typeface="Cambria Math"/>
                          <a:ea typeface="ＭＳ Ｐゴシック"/>
                        </a:rPr>
                        <m:t>𝑎𝑓</m:t>
                      </m:r>
                      <m:r>
                        <a:rPr kumimoji="1" lang="en-US" altLang="ja-JP" sz="2000" b="0" i="1" kern="0" smtClean="0">
                          <a:solidFill>
                            <a:srgbClr val="FF0000"/>
                          </a:solidFill>
                          <a:latin typeface="Cambria Math"/>
                          <a:ea typeface="ＭＳ Ｐゴシック"/>
                        </a:rPr>
                        <m:t>+</m:t>
                      </m:r>
                      <m:r>
                        <a:rPr kumimoji="1" lang="en-US" altLang="ja-JP" sz="2000" b="0" i="1" kern="0" smtClean="0">
                          <a:solidFill>
                            <a:srgbClr val="FF0000"/>
                          </a:solidFill>
                          <a:latin typeface="Cambria Math"/>
                          <a:ea typeface="ＭＳ Ｐゴシック"/>
                        </a:rPr>
                        <m:t>𝑏</m:t>
                      </m:r>
                      <m:r>
                        <a:rPr kumimoji="1" lang="en-US" altLang="ja-JP" sz="2000" b="0" i="1" kern="0" smtClean="0">
                          <a:solidFill>
                            <a:srgbClr val="FF0000"/>
                          </a:solidFill>
                          <a:latin typeface="Cambria Math"/>
                          <a:ea typeface="ＭＳ Ｐゴシック"/>
                        </a:rPr>
                        <m:t>+</m:t>
                      </m:r>
                      <m:r>
                        <a:rPr kumimoji="1" lang="en-US" altLang="ja-JP" sz="2000" b="0" i="1" kern="0" smtClean="0">
                          <a:solidFill>
                            <a:srgbClr val="FF0000"/>
                          </a:solidFill>
                          <a:latin typeface="Cambria Math"/>
                          <a:ea typeface="ＭＳ Ｐゴシック"/>
                        </a:rPr>
                        <m:t>𝑒h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FF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72" y="3567220"/>
                <a:ext cx="1656184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446798" y="2887080"/>
                <a:ext cx="2475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="0" kern="0" dirty="0" smtClean="0">
                    <a:solidFill>
                      <a:srgbClr val="FF0000"/>
                    </a:solidFill>
                    <a:ea typeface="ＭＳ Ｐゴシック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𝑎𝑓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+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𝑏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+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𝑒h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)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𝑐</m:t>
                    </m:r>
                  </m:oMath>
                </a14:m>
                <a:endParaRPr kumimoji="1" lang="ja-JP" altLang="en-US" sz="2000" kern="0" dirty="0" smtClean="0">
                  <a:solidFill>
                    <a:srgbClr val="FF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98" y="2887080"/>
                <a:ext cx="2475840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6154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2147191" y="2199213"/>
                <a:ext cx="2475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000" b="0" kern="0" dirty="0" smtClean="0">
                    <a:solidFill>
                      <a:srgbClr val="FF0000"/>
                    </a:solidFill>
                    <a:ea typeface="ＭＳ Ｐゴシック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𝑎𝑓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+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𝑏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+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𝑒h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)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𝑐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+</m:t>
                    </m:r>
                    <m:r>
                      <a:rPr kumimoji="1" lang="en-US" altLang="ja-JP" sz="2000" b="0" i="1" kern="0" smtClean="0">
                        <a:solidFill>
                          <a:srgbClr val="FF0000"/>
                        </a:solidFill>
                        <a:latin typeface="Cambria Math"/>
                        <a:ea typeface="ＭＳ Ｐゴシック"/>
                      </a:rPr>
                      <m:t>𝑑𝑔</m:t>
                    </m:r>
                  </m:oMath>
                </a14:m>
                <a:endParaRPr kumimoji="1" lang="ja-JP" altLang="en-US" sz="2000" kern="0" dirty="0" smtClean="0">
                  <a:solidFill>
                    <a:srgbClr val="FF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191" y="2199213"/>
                <a:ext cx="2475840" cy="400110"/>
              </a:xfrm>
              <a:prstGeom prst="rect">
                <a:avLst/>
              </a:prstGeom>
              <a:blipFill rotWithShape="1">
                <a:blip r:embed="rId14"/>
                <a:stretch>
                  <a:fillRect l="-1478" t="-6154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3865639" y="2887080"/>
                <a:ext cx="13464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kern="0" smtClean="0">
                          <a:solidFill>
                            <a:srgbClr val="FF0000"/>
                          </a:solidFill>
                          <a:latin typeface="Cambria Math"/>
                          <a:ea typeface="ＭＳ Ｐゴシック"/>
                        </a:rPr>
                        <m:t>𝑑𝑔</m:t>
                      </m:r>
                    </m:oMath>
                  </m:oMathPara>
                </a14:m>
                <a:endParaRPr kumimoji="1" lang="ja-JP" altLang="en-US" sz="2000" kern="0" dirty="0" smtClean="0">
                  <a:solidFill>
                    <a:srgbClr val="FF0000"/>
                  </a:solidFill>
                  <a:latin typeface="Arial"/>
                  <a:ea typeface="ＭＳ Ｐゴシック"/>
                </a:endParaRPr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639" y="2887080"/>
                <a:ext cx="1346410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4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Cograph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の性質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cotree</a:t>
            </a:r>
            <a:r>
              <a:rPr lang="en-US" altLang="ja-JP" dirty="0" smtClean="0"/>
              <a:t> </a:t>
            </a:r>
            <a:r>
              <a:rPr lang="ja-JP" altLang="en-US" dirty="0" smtClean="0"/>
              <a:t>を構成すると</a:t>
            </a:r>
            <a:r>
              <a:rPr lang="en-US" altLang="ja-JP" dirty="0" smtClean="0"/>
              <a:t>, </a:t>
            </a:r>
          </a:p>
          <a:p>
            <a:pPr lvl="1"/>
            <a:r>
              <a:rPr kumimoji="1" lang="ja-JP" altLang="en-US" dirty="0" smtClean="0"/>
              <a:t>最大クリークが求められる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最大安定集合</a:t>
            </a:r>
            <a:r>
              <a:rPr lang="ja-JP" altLang="en-US" dirty="0" smtClean="0"/>
              <a:t>が求められる</a:t>
            </a:r>
            <a:endParaRPr lang="en-US" altLang="ja-JP" dirty="0" smtClean="0"/>
          </a:p>
          <a:p>
            <a:pPr lvl="2"/>
            <a:r>
              <a:rPr kumimoji="1" lang="ja-JP" altLang="en-US" dirty="0"/>
              <a:t>安定</a:t>
            </a:r>
            <a:r>
              <a:rPr kumimoji="1" lang="ja-JP" altLang="en-US" dirty="0" smtClean="0"/>
              <a:t>集合 ：</a:t>
            </a:r>
            <a:r>
              <a:rPr lang="ja-JP" altLang="en-US" dirty="0"/>
              <a:t>頂点の集合で</a:t>
            </a:r>
            <a:r>
              <a:rPr lang="en-US" altLang="ja-JP" dirty="0"/>
              <a:t>, </a:t>
            </a:r>
            <a:r>
              <a:rPr lang="ja-JP" altLang="en-US" dirty="0"/>
              <a:t>どの </a:t>
            </a:r>
            <a:r>
              <a:rPr lang="en-US" altLang="ja-JP" dirty="0"/>
              <a:t>2 </a:t>
            </a:r>
            <a:r>
              <a:rPr lang="ja-JP" altLang="en-US" dirty="0"/>
              <a:t>点も辺で結ばれて</a:t>
            </a:r>
            <a:r>
              <a:rPr lang="ja-JP" altLang="en-US" dirty="0" smtClean="0"/>
              <a:t>い</a:t>
            </a:r>
            <a:r>
              <a:rPr lang="ja-JP" altLang="en-US" dirty="0"/>
              <a:t>ない</a:t>
            </a:r>
            <a:r>
              <a:rPr lang="ja-JP" altLang="en-US" dirty="0" smtClean="0"/>
              <a:t>もの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彩色数が求められる</a:t>
            </a:r>
            <a:endParaRPr kumimoji="1" lang="en-US" altLang="ja-JP" dirty="0" smtClean="0"/>
          </a:p>
          <a:p>
            <a:pPr lvl="2"/>
            <a:r>
              <a:rPr lang="ja-JP" altLang="en-US" dirty="0"/>
              <a:t>彩</a:t>
            </a:r>
            <a:r>
              <a:rPr lang="ja-JP" altLang="en-US" dirty="0" smtClean="0"/>
              <a:t>色数 ： 辺で結ばれた頂点を同じ色で塗らないとき</a:t>
            </a:r>
            <a:r>
              <a:rPr lang="en-US" altLang="ja-JP" dirty="0" smtClean="0"/>
              <a:t>, </a:t>
            </a:r>
            <a:r>
              <a:rPr lang="ja-JP" altLang="en-US" dirty="0" smtClean="0"/>
              <a:t>何色で塗り分けられるか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co</a:t>
            </a:r>
            <a:r>
              <a:rPr kumimoji="1" lang="en-US" altLang="ja-JP" dirty="0" err="1" smtClean="0"/>
              <a:t>graph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においては彩色数は最大クリークの大きさに等しい</a:t>
            </a:r>
            <a:endParaRPr kumimoji="1" lang="en-US" altLang="ja-JP" dirty="0" smtClean="0"/>
          </a:p>
          <a:p>
            <a:pPr lvl="3"/>
            <a:r>
              <a:rPr kumimoji="1" lang="ja-JP" altLang="en-US" dirty="0" smtClean="0"/>
              <a:t>一般には</a:t>
            </a:r>
            <a:r>
              <a:rPr kumimoji="1" lang="en-US" altLang="ja-JP" dirty="0" smtClean="0"/>
              <a:t>, </a:t>
            </a:r>
            <a:r>
              <a:rPr kumimoji="1" lang="ja-JP" altLang="en-US" dirty="0" smtClean="0"/>
              <a:t>彩色数は最大クリークの大きさ以上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85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Cograph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の性質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cograph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から頂点をいくつか取り除いても </a:t>
            </a:r>
            <a:r>
              <a:rPr kumimoji="1" lang="en-US" altLang="ja-JP" dirty="0" err="1" smtClean="0"/>
              <a:t>cograph</a:t>
            </a:r>
            <a:endParaRPr kumimoji="1" lang="en-US" altLang="ja-JP" dirty="0" smtClean="0"/>
          </a:p>
          <a:p>
            <a:r>
              <a:rPr lang="ja-JP" altLang="en-US" dirty="0"/>
              <a:t>任意の</a:t>
            </a:r>
            <a:r>
              <a:rPr lang="ja-JP" altLang="en-US" dirty="0" smtClean="0"/>
              <a:t>極大クリークと任意の極大安定集合はちょうど </a:t>
            </a:r>
            <a:r>
              <a:rPr lang="en-US" altLang="ja-JP" dirty="0" smtClean="0"/>
              <a:t>1 </a:t>
            </a:r>
            <a:r>
              <a:rPr lang="ja-JP" altLang="en-US" dirty="0" smtClean="0"/>
              <a:t>頂点を共有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 smtClean="0"/>
              <a:t>など</a:t>
            </a:r>
            <a:r>
              <a:rPr lang="ja-JP" altLang="en-US" dirty="0"/>
              <a:t>など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文献入手法</a:t>
            </a:r>
            <a:endParaRPr lang="en-US" altLang="ja-JP" dirty="0" smtClean="0"/>
          </a:p>
          <a:p>
            <a:pPr lvl="1"/>
            <a:r>
              <a:rPr kumimoji="1" lang="en-US" altLang="ja-JP" dirty="0" err="1" smtClean="0"/>
              <a:t>cograph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LexBFS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などで検索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41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グラフの用語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パス</a:t>
                </a:r>
                <a:endParaRPr lang="en-US" altLang="ja-JP" dirty="0"/>
              </a:p>
              <a:p>
                <a:pPr lvl="1"/>
                <a:r>
                  <a:rPr kumimoji="1" lang="ja-JP" altLang="en-US" dirty="0" smtClean="0"/>
                  <a:t>頂点と辺の列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𝑘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であって</a:t>
                </a:r>
                <a:r>
                  <a:rPr kumimoji="1" lang="en-US" altLang="ja-JP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𝑘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</a:t>
                </a:r>
                <a:r>
                  <a:rPr lang="ja-JP" altLang="en-US" dirty="0" smtClean="0"/>
                  <a:t>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ja-JP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ja-JP" altLang="en-US" dirty="0" smtClean="0"/>
                  <a:t> </a:t>
                </a:r>
                <a:r>
                  <a:rPr kumimoji="1" lang="ja-JP" altLang="en-US" dirty="0" smtClean="0"/>
                  <a:t>がすべて異なるものを</a:t>
                </a:r>
                <a:r>
                  <a:rPr kumimoji="1" lang="ja-JP" altLang="en-US" u="sng" dirty="0" smtClean="0"/>
                  <a:t>パス</a:t>
                </a:r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(path) </a:t>
                </a:r>
                <a:r>
                  <a:rPr kumimoji="1" lang="ja-JP" altLang="en-US" dirty="0" smtClean="0"/>
                  <a:t>という</a:t>
                </a:r>
                <a:endParaRPr kumimoji="1" lang="en-US" altLang="ja-JP" dirty="0" smtClean="0"/>
              </a:p>
              <a:p>
                <a:pPr lvl="2"/>
                <a:r>
                  <a:rPr kumimoji="1" lang="ja-JP" altLang="en-US" dirty="0" smtClean="0"/>
                  <a:t>頂点の重複を許す場合もある</a:t>
                </a:r>
                <a:endParaRPr kumimoji="1" lang="en-US" altLang="ja-JP" dirty="0" smtClean="0"/>
              </a:p>
              <a:p>
                <a:r>
                  <a:rPr lang="ja-JP" altLang="en-US" dirty="0" smtClean="0"/>
                  <a:t>サイクル</a:t>
                </a:r>
                <a:endParaRPr lang="en-US" altLang="ja-JP" dirty="0" smtClean="0"/>
              </a:p>
              <a:p>
                <a:pPr lvl="1"/>
                <a:r>
                  <a:rPr lang="ja-JP" altLang="en-US" dirty="0"/>
                  <a:t>頂点と辺の列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ja-JP" altLang="en-US" dirty="0"/>
                  <a:t> であって</a:t>
                </a:r>
                <a:r>
                  <a:rPr lang="en-US" altLang="ja-JP" dirty="0"/>
                  <a:t>,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ja-JP" altLang="en-US" dirty="0"/>
                  <a:t> 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ja-JP" altLang="en-US" dirty="0" smtClean="0"/>
                  <a:t> </a:t>
                </a:r>
                <a:r>
                  <a:rPr lang="ja-JP" altLang="en-US" dirty="0"/>
                  <a:t>がすべて異なる</a:t>
                </a:r>
                <a:r>
                  <a:rPr lang="ja-JP" altLang="en-US" dirty="0" smtClean="0"/>
                  <a:t>ものを</a:t>
                </a:r>
                <a:r>
                  <a:rPr lang="ja-JP" altLang="en-US" u="sng" dirty="0" smtClean="0"/>
                  <a:t>サイクル</a:t>
                </a:r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(cycle) </a:t>
                </a:r>
                <a:r>
                  <a:rPr lang="ja-JP" altLang="en-US" dirty="0" smtClean="0"/>
                  <a:t>あるいは</a:t>
                </a:r>
                <a:r>
                  <a:rPr lang="ja-JP" altLang="en-US" u="sng" dirty="0" smtClean="0"/>
                  <a:t>閉路</a:t>
                </a:r>
                <a:r>
                  <a:rPr lang="ja-JP" altLang="en-US" dirty="0" smtClean="0"/>
                  <a:t>と</a:t>
                </a:r>
                <a:r>
                  <a:rPr lang="ja-JP" altLang="en-US" dirty="0"/>
                  <a:t>いう</a:t>
                </a:r>
                <a:endParaRPr kumimoji="1" lang="en-US" altLang="ja-JP" dirty="0" smtClean="0"/>
              </a:p>
              <a:p>
                <a:endParaRPr kumimoji="1" lang="en-US" altLang="ja-JP" dirty="0" smtClean="0"/>
              </a:p>
              <a:p>
                <a:pPr lvl="1"/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156" r="-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006-simple red-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3200" kern="0" dirty="0" smtClean="0">
            <a:solidFill>
              <a:srgbClr val="000000"/>
            </a:solidFill>
            <a:latin typeface="Arial"/>
            <a:ea typeface="ＭＳ Ｐゴシック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006-simple red-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39FF1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design006-simple red-</Template>
  <TotalTime>9420</TotalTime>
  <Words>5017</Words>
  <Application>Microsoft Office PowerPoint</Application>
  <PresentationFormat>画面に合わせる (4:3)</PresentationFormat>
  <Paragraphs>829</Paragraphs>
  <Slides>84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84</vt:i4>
      </vt:variant>
    </vt:vector>
  </HeadingPairs>
  <TitlesOfParts>
    <vt:vector size="86" baseType="lpstr">
      <vt:lpstr>design006-simple red-</vt:lpstr>
      <vt:lpstr>1_design006-simple red-</vt:lpstr>
      <vt:lpstr>グラフ探索アルゴリズム とその応用</vt:lpstr>
      <vt:lpstr>内容</vt:lpstr>
      <vt:lpstr>グラフ</vt:lpstr>
      <vt:lpstr>グラフ</vt:lpstr>
      <vt:lpstr>グラフ</vt:lpstr>
      <vt:lpstr>無向グラフと有向グラフ</vt:lpstr>
      <vt:lpstr>特殊な辺</vt:lpstr>
      <vt:lpstr>グラフの用語</vt:lpstr>
      <vt:lpstr>グラフの用語</vt:lpstr>
      <vt:lpstr>グラフの用語</vt:lpstr>
      <vt:lpstr>グラフの用語</vt:lpstr>
      <vt:lpstr>グラフの用語</vt:lpstr>
      <vt:lpstr>グラフの扱い方</vt:lpstr>
      <vt:lpstr>グラフの扱い方</vt:lpstr>
      <vt:lpstr>隣接行列</vt:lpstr>
      <vt:lpstr>隣接リスト</vt:lpstr>
      <vt:lpstr>隣接リストの実装</vt:lpstr>
      <vt:lpstr>隣接リストの実装</vt:lpstr>
      <vt:lpstr>隣接リストの実装</vt:lpstr>
      <vt:lpstr>隣接リストの実装</vt:lpstr>
      <vt:lpstr>隣接リストの実装</vt:lpstr>
      <vt:lpstr>隣接リストの実装</vt:lpstr>
      <vt:lpstr>隣接リスト</vt:lpstr>
      <vt:lpstr>グラフを陽に持たない</vt:lpstr>
      <vt:lpstr>辺集合を直接管理</vt:lpstr>
      <vt:lpstr>深さ優先探索 (DFS)</vt:lpstr>
      <vt:lpstr>グラフ探索アルゴリズム</vt:lpstr>
      <vt:lpstr>DFS</vt:lpstr>
      <vt:lpstr>DFS</vt:lpstr>
      <vt:lpstr>DFS</vt:lpstr>
      <vt:lpstr>DFS-tree</vt:lpstr>
      <vt:lpstr>DFS-tree</vt:lpstr>
      <vt:lpstr>橋, 関節点</vt:lpstr>
      <vt:lpstr>橋, 関節点</vt:lpstr>
      <vt:lpstr>橋, 関節点</vt:lpstr>
      <vt:lpstr>Lowlink</vt:lpstr>
      <vt:lpstr>Lowlink</vt:lpstr>
      <vt:lpstr>Lowlink</vt:lpstr>
      <vt:lpstr>橋, 関節点</vt:lpstr>
      <vt:lpstr>橋, 関節点</vt:lpstr>
      <vt:lpstr>橋, 関節点</vt:lpstr>
      <vt:lpstr>橋, 関節点</vt:lpstr>
      <vt:lpstr>幅優先探索 (BFS)</vt:lpstr>
      <vt:lpstr>BFS</vt:lpstr>
      <vt:lpstr>BFS</vt:lpstr>
      <vt:lpstr>BFS</vt:lpstr>
      <vt:lpstr>BFS-tree</vt:lpstr>
      <vt:lpstr>Dijkstra 法, 0-1-BFS</vt:lpstr>
      <vt:lpstr>Dijkstra 法</vt:lpstr>
      <vt:lpstr>0-1-BFS</vt:lpstr>
      <vt:lpstr>0-1-BFS</vt:lpstr>
      <vt:lpstr>辞書順幅優先探索 (LexBFS)</vt:lpstr>
      <vt:lpstr>LexBFS, Cograph</vt:lpstr>
      <vt:lpstr>P_4-free graph</vt:lpstr>
      <vt:lpstr>Read-once function</vt:lpstr>
      <vt:lpstr>Cograph</vt:lpstr>
      <vt:lpstr>Cograph</vt:lpstr>
      <vt:lpstr>Cograph</vt:lpstr>
      <vt:lpstr>無向グラフの性質</vt:lpstr>
      <vt:lpstr>Cograph 判定</vt:lpstr>
      <vt:lpstr>LexBFS</vt:lpstr>
      <vt:lpstr>LexBFS</vt:lpstr>
      <vt:lpstr>LexBFS</vt:lpstr>
      <vt:lpstr>LexBFS</vt:lpstr>
      <vt:lpstr>LexBFS</vt:lpstr>
      <vt:lpstr>Cograph 判定</vt:lpstr>
      <vt:lpstr>Cograph 判定</vt:lpstr>
      <vt:lpstr>Cograph 判定</vt:lpstr>
      <vt:lpstr>Cograph と P_4</vt:lpstr>
      <vt:lpstr>Cograph と P_4</vt:lpstr>
      <vt:lpstr>Cograph と P_4</vt:lpstr>
      <vt:lpstr>Cograph と P_4</vt:lpstr>
      <vt:lpstr>Cograph と P_4</vt:lpstr>
      <vt:lpstr>Cograph と Cotree</vt:lpstr>
      <vt:lpstr>Cograph と Cotree</vt:lpstr>
      <vt:lpstr>Cograph と Cotree</vt:lpstr>
      <vt:lpstr>Cograph と Cotree</vt:lpstr>
      <vt:lpstr>Cograph と Cotree</vt:lpstr>
      <vt:lpstr>Cotree と Read-once function</vt:lpstr>
      <vt:lpstr>Cotree と Read-once function</vt:lpstr>
      <vt:lpstr>Cotree と Read-once function</vt:lpstr>
      <vt:lpstr>Cograph と Read-once function</vt:lpstr>
      <vt:lpstr>Cograph の性質</vt:lpstr>
      <vt:lpstr>Cograph の性質</vt:lpstr>
    </vt:vector>
  </TitlesOfParts>
  <Company>FJ-USER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グラフ探索アルゴリズム とその応用</dc:title>
  <dc:creator>hos</dc:creator>
  <cp:lastModifiedBy>hos</cp:lastModifiedBy>
  <cp:revision>311</cp:revision>
  <dcterms:created xsi:type="dcterms:W3CDTF">2011-04-27T03:56:10Z</dcterms:created>
  <dcterms:modified xsi:type="dcterms:W3CDTF">2011-05-05T04:05:09Z</dcterms:modified>
</cp:coreProperties>
</file>